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17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18.xml" ContentType="application/vnd.openxmlformats-officedocument.presentationml.tag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45"/>
  </p:notesMasterIdLst>
  <p:handoutMasterIdLst>
    <p:handoutMasterId r:id="rId46"/>
  </p:handoutMasterIdLst>
  <p:sldIdLst>
    <p:sldId id="377" r:id="rId2"/>
    <p:sldId id="261" r:id="rId3"/>
    <p:sldId id="308" r:id="rId4"/>
    <p:sldId id="378" r:id="rId5"/>
    <p:sldId id="379" r:id="rId6"/>
    <p:sldId id="380" r:id="rId7"/>
    <p:sldId id="321" r:id="rId8"/>
    <p:sldId id="396" r:id="rId9"/>
    <p:sldId id="397" r:id="rId10"/>
    <p:sldId id="398" r:id="rId11"/>
    <p:sldId id="399" r:id="rId12"/>
    <p:sldId id="400" r:id="rId13"/>
    <p:sldId id="401" r:id="rId14"/>
    <p:sldId id="382" r:id="rId15"/>
    <p:sldId id="383" r:id="rId16"/>
    <p:sldId id="384" r:id="rId17"/>
    <p:sldId id="312" r:id="rId18"/>
    <p:sldId id="381" r:id="rId19"/>
    <p:sldId id="402" r:id="rId20"/>
    <p:sldId id="403" r:id="rId21"/>
    <p:sldId id="404" r:id="rId22"/>
    <p:sldId id="405" r:id="rId23"/>
    <p:sldId id="406" r:id="rId24"/>
    <p:sldId id="407" r:id="rId25"/>
    <p:sldId id="408" r:id="rId26"/>
    <p:sldId id="409" r:id="rId27"/>
    <p:sldId id="410" r:id="rId28"/>
    <p:sldId id="411" r:id="rId29"/>
    <p:sldId id="412" r:id="rId30"/>
    <p:sldId id="413" r:id="rId31"/>
    <p:sldId id="414" r:id="rId32"/>
    <p:sldId id="415" r:id="rId33"/>
    <p:sldId id="416" r:id="rId34"/>
    <p:sldId id="417" r:id="rId35"/>
    <p:sldId id="418" r:id="rId36"/>
    <p:sldId id="419" r:id="rId37"/>
    <p:sldId id="420" r:id="rId38"/>
    <p:sldId id="421" r:id="rId39"/>
    <p:sldId id="422" r:id="rId40"/>
    <p:sldId id="423" r:id="rId41"/>
    <p:sldId id="424" r:id="rId42"/>
    <p:sldId id="425" r:id="rId43"/>
    <p:sldId id="426" r:id="rId44"/>
  </p:sldIdLst>
  <p:sldSz cx="9144000" cy="6858000" type="letter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E7C"/>
    <a:srgbClr val="660033"/>
    <a:srgbClr val="990000"/>
    <a:srgbClr val="006600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3274" autoAdjust="0"/>
  </p:normalViewPr>
  <p:slideViewPr>
    <p:cSldViewPr>
      <p:cViewPr varScale="1">
        <p:scale>
          <a:sx n="121" d="100"/>
          <a:sy n="121" d="100"/>
        </p:scale>
        <p:origin x="-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1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emf"/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emf"/><Relationship Id="rId1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010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27444061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7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228600"/>
            <a:ext cx="78486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CFEB9">
                  <a:gamma/>
                  <a:tint val="0"/>
                  <a:invGamma/>
                </a:srgbClr>
              </a:gs>
              <a:gs pos="50000">
                <a:srgbClr val="FCFEB9"/>
              </a:gs>
              <a:gs pos="100000">
                <a:srgbClr val="FCFEB9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8648303" y="6477000"/>
            <a:ext cx="490518" cy="2744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200" dirty="0" smtClean="0"/>
              <a:t>3-</a:t>
            </a:r>
            <a:fld id="{3E0082EE-B4A5-4569-B302-0AD9BA294C0A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pitchFamily="18" charset="0"/>
        <a:buChar char="*"/>
        <a:defRPr sz="2800" b="1">
          <a:solidFill>
            <a:srgbClr val="006600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wmf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22.bin"/><Relationship Id="rId2" Type="http://schemas.openxmlformats.org/officeDocument/2006/relationships/tags" Target="../tags/tag10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7.wmf"/><Relationship Id="rId4" Type="http://schemas.openxmlformats.org/officeDocument/2006/relationships/notesSlide" Target="../notesSlides/notesSlide11.xml"/><Relationship Id="rId9" Type="http://schemas.openxmlformats.org/officeDocument/2006/relationships/oleObject" Target="../embeddings/oleObject2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25.bin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30.wmf"/><Relationship Id="rId4" Type="http://schemas.openxmlformats.org/officeDocument/2006/relationships/notesSlide" Target="../notesSlides/notesSlide12.xml"/><Relationship Id="rId9" Type="http://schemas.openxmlformats.org/officeDocument/2006/relationships/oleObject" Target="../embeddings/oleObject26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wmf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13" Type="http://schemas.openxmlformats.org/officeDocument/2006/relationships/image" Target="../media/image31.w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wmf"/><Relationship Id="rId12" Type="http://schemas.openxmlformats.org/officeDocument/2006/relationships/oleObject" Target="../embeddings/oleObject31.bin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35.wmf"/><Relationship Id="rId5" Type="http://schemas.openxmlformats.org/officeDocument/2006/relationships/image" Target="../media/image32.png"/><Relationship Id="rId10" Type="http://schemas.openxmlformats.org/officeDocument/2006/relationships/oleObject" Target="../embeddings/oleObject30.bin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34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39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3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2.bin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39.pn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neutrons.ornl.gov/facilities/SNS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48.wmf"/><Relationship Id="rId4" Type="http://schemas.openxmlformats.org/officeDocument/2006/relationships/oleObject" Target="../embeddings/oleObject34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0.png"/><Relationship Id="rId5" Type="http://schemas.openxmlformats.org/officeDocument/2006/relationships/image" Target="../media/image49.wmf"/><Relationship Id="rId4" Type="http://schemas.openxmlformats.org/officeDocument/2006/relationships/oleObject" Target="../embeddings/oleObject35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ngin.umich.edu/research/cuos/ResearchGroups/HFS/Research/photonuclear_reactions.html" TargetMode="External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Relationship Id="rId5" Type="http://schemas.openxmlformats.org/officeDocument/2006/relationships/image" Target="../media/image57.gif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4.bin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6.wmf"/><Relationship Id="rId4" Type="http://schemas.openxmlformats.org/officeDocument/2006/relationships/notesSlide" Target="../notesSlides/notesSlide4.xml"/><Relationship Id="rId9" Type="http://schemas.openxmlformats.org/officeDocument/2006/relationships/oleObject" Target="../embeddings/oleObject5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9.bin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9.wmf"/><Relationship Id="rId2" Type="http://schemas.openxmlformats.org/officeDocument/2006/relationships/tags" Target="../tags/tag4.xml"/><Relationship Id="rId16" Type="http://schemas.openxmlformats.org/officeDocument/2006/relationships/image" Target="../media/image11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png"/><Relationship Id="rId11" Type="http://schemas.openxmlformats.org/officeDocument/2006/relationships/oleObject" Target="../embeddings/oleObject8.bin"/><Relationship Id="rId5" Type="http://schemas.openxmlformats.org/officeDocument/2006/relationships/image" Target="../media/image12.gif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8.wmf"/><Relationship Id="rId4" Type="http://schemas.openxmlformats.org/officeDocument/2006/relationships/notesSlide" Target="../notesSlides/notesSlide5.xml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6.bin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8.wmf"/><Relationship Id="rId2" Type="http://schemas.openxmlformats.org/officeDocument/2006/relationships/tags" Target="../tags/tag6.xml"/><Relationship Id="rId16" Type="http://schemas.openxmlformats.org/officeDocument/2006/relationships/image" Target="../media/image20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5" Type="http://schemas.openxmlformats.org/officeDocument/2006/relationships/oleObject" Target="../embeddings/oleObject17.bin"/><Relationship Id="rId10" Type="http://schemas.openxmlformats.org/officeDocument/2006/relationships/image" Target="../media/image17.wmf"/><Relationship Id="rId4" Type="http://schemas.openxmlformats.org/officeDocument/2006/relationships/notesSlide" Target="../notesSlides/notesSlide7.xml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1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19.bin"/><Relationship Id="rId2" Type="http://schemas.openxmlformats.org/officeDocument/2006/relationships/tags" Target="../tags/tag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8.bin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RDCH 702:  Lecture 3, Nuclear </a:t>
            </a:r>
            <a:r>
              <a:rPr lang="en-US" dirty="0"/>
              <a:t>Reactions 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143000"/>
            <a:ext cx="8153400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 smtClean="0"/>
              <a:t>Readings:  Modern Nuclear Chemistry, Chapter 10; Nuclear and Radiochemistry, Chapter 4</a:t>
            </a:r>
          </a:p>
          <a:p>
            <a:pPr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Notation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Energetics of Nuclear Reactions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Reaction Types and Mechanisms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Barriers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Scattering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Nuclear Reaction Cross Sections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Reaction Observables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Scattering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 smtClean="0"/>
              <a:t>Direct </a:t>
            </a:r>
            <a:r>
              <a:rPr lang="en-US" sz="2000" dirty="0"/>
              <a:t>Reactions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Compound Nuclear Reactions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Photonuclear Reactions</a:t>
            </a:r>
          </a:p>
          <a:p>
            <a:pPr>
              <a:lnSpc>
                <a:spcPct val="90000"/>
              </a:lnSpc>
            </a:pPr>
            <a:r>
              <a:rPr lang="en-US" sz="2000" dirty="0" err="1" smtClean="0"/>
              <a:t>Nucleosynthesis</a:t>
            </a:r>
            <a:endParaRPr lang="en-US" sz="2000" dirty="0"/>
          </a:p>
        </p:txBody>
      </p:sp>
      <p:pic>
        <p:nvPicPr>
          <p:cNvPr id="205826" name="Picture 2" descr="http://www-alt.gsi.de/forschung/kp/kp2/ship/1248085193/fusion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676400"/>
            <a:ext cx="4472276" cy="426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987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09800" y="4495801"/>
            <a:ext cx="375939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0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Production of radionuclides</a:t>
            </a:r>
          </a:p>
        </p:txBody>
      </p:sp>
      <p:sp>
        <p:nvSpPr>
          <p:cNvPr id="620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077200" cy="396240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=cross </a:t>
            </a:r>
            <a:r>
              <a:rPr lang="en-US" dirty="0"/>
              <a:t>section</a:t>
            </a:r>
          </a:p>
          <a:p>
            <a:pPr lvl="1"/>
            <a:r>
              <a:rPr lang="en-US" dirty="0">
                <a:latin typeface="Symbol" pitchFamily="18" charset="2"/>
              </a:rPr>
              <a:t>f</a:t>
            </a:r>
            <a:r>
              <a:rPr lang="en-US" dirty="0"/>
              <a:t>=neutron </a:t>
            </a:r>
            <a:r>
              <a:rPr lang="en-US" dirty="0" smtClean="0"/>
              <a:t>flux</a:t>
            </a:r>
            <a:endParaRPr lang="en-US" dirty="0"/>
          </a:p>
          <a:p>
            <a:pPr lvl="1"/>
            <a:r>
              <a:rPr lang="en-US" dirty="0" smtClean="0"/>
              <a:t>t=time </a:t>
            </a:r>
            <a:r>
              <a:rPr lang="en-US" dirty="0"/>
              <a:t>of irradiation</a:t>
            </a:r>
          </a:p>
          <a:p>
            <a:pPr lvl="2"/>
            <a:r>
              <a:rPr lang="en-US" dirty="0">
                <a:latin typeface="Symbol" pitchFamily="18" charset="2"/>
              </a:rPr>
              <a:t>(</a:t>
            </a:r>
            <a:r>
              <a:rPr lang="en-US" dirty="0" smtClean="0"/>
              <a:t>1-e</a:t>
            </a:r>
            <a:r>
              <a:rPr lang="en-US" baseline="30000" dirty="0" smtClean="0"/>
              <a:t>-</a:t>
            </a:r>
            <a:r>
              <a:rPr lang="en-US" baseline="30000" dirty="0"/>
              <a:t>(</a:t>
            </a:r>
            <a:r>
              <a:rPr lang="en-US" baseline="30000" dirty="0" err="1" smtClean="0">
                <a:latin typeface="Symbol" pitchFamily="18" charset="2"/>
              </a:rPr>
              <a:t>l</a:t>
            </a:r>
            <a:r>
              <a:rPr lang="en-US" baseline="30000" dirty="0" err="1" smtClean="0"/>
              <a:t>t</a:t>
            </a:r>
            <a:r>
              <a:rPr lang="en-US" baseline="30000" dirty="0" smtClean="0"/>
              <a:t>)</a:t>
            </a:r>
            <a:r>
              <a:rPr lang="en-US" dirty="0" smtClean="0"/>
              <a:t>) </a:t>
            </a:r>
          </a:p>
          <a:p>
            <a:pPr lvl="3"/>
            <a:r>
              <a:rPr lang="en-US" dirty="0" smtClean="0"/>
              <a:t>maximum </a:t>
            </a:r>
            <a:r>
              <a:rPr lang="en-US" dirty="0"/>
              <a:t>level </a:t>
            </a:r>
            <a:r>
              <a:rPr lang="en-US" dirty="0" smtClean="0"/>
              <a:t>(saturation factor)</a:t>
            </a:r>
          </a:p>
          <a:p>
            <a:r>
              <a:rPr lang="en-US" dirty="0" smtClean="0"/>
              <a:t>Activity of radioactive product at end bombardment is divided by saturation factor, formation rate is obtained</a:t>
            </a:r>
          </a:p>
          <a:p>
            <a:pPr lvl="1"/>
            <a:r>
              <a:rPr lang="en-US" dirty="0" smtClean="0"/>
              <a:t>R=A/</a:t>
            </a:r>
            <a:r>
              <a:rPr lang="en-US" dirty="0" smtClean="0">
                <a:latin typeface="Symbol" pitchFamily="18" charset="2"/>
              </a:rPr>
              <a:t>(</a:t>
            </a:r>
            <a:r>
              <a:rPr lang="en-US" dirty="0" smtClean="0"/>
              <a:t>1-e</a:t>
            </a:r>
            <a:r>
              <a:rPr lang="en-US" baseline="30000" dirty="0" smtClean="0"/>
              <a:t>-(</a:t>
            </a:r>
            <a:r>
              <a:rPr lang="en-US" baseline="30000" dirty="0" err="1" smtClean="0">
                <a:latin typeface="Symbol" pitchFamily="18" charset="2"/>
              </a:rPr>
              <a:t>l</a:t>
            </a:r>
            <a:r>
              <a:rPr lang="en-US" baseline="30000" dirty="0" err="1" smtClean="0"/>
              <a:t>t</a:t>
            </a:r>
            <a:r>
              <a:rPr lang="en-US" baseline="30000" dirty="0" smtClean="0"/>
              <a:t>)</a:t>
            </a:r>
            <a:r>
              <a:rPr lang="en-US" dirty="0" smtClean="0"/>
              <a:t>) </a:t>
            </a:r>
            <a:endParaRPr lang="en-US" dirty="0"/>
          </a:p>
          <a:p>
            <a:pPr lvl="3"/>
            <a:endParaRPr lang="en-US" dirty="0"/>
          </a:p>
          <a:p>
            <a:endParaRPr lang="en-US" dirty="0"/>
          </a:p>
        </p:txBody>
      </p:sp>
      <p:graphicFrame>
        <p:nvGraphicFramePr>
          <p:cNvPr id="620582" name="Group 38"/>
          <p:cNvGraphicFramePr>
            <a:graphicFrameLocks noGrp="1"/>
          </p:cNvGraphicFramePr>
          <p:nvPr/>
        </p:nvGraphicFramePr>
        <p:xfrm>
          <a:off x="6096000" y="4648200"/>
          <a:ext cx="1828800" cy="2011680"/>
        </p:xfrm>
        <a:graphic>
          <a:graphicData uri="http://schemas.openxmlformats.org/drawingml/2006/table">
            <a:tbl>
              <a:tblPr/>
              <a:tblGrid>
                <a:gridCol w="914400"/>
                <a:gridCol w="914400"/>
              </a:tblGrid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half life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87.5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93.75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96.875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2450" name="Object 2"/>
          <p:cNvGraphicFramePr>
            <a:graphicFrameLocks noChangeAspect="1"/>
          </p:cNvGraphicFramePr>
          <p:nvPr/>
        </p:nvGraphicFramePr>
        <p:xfrm>
          <a:off x="4918075" y="814388"/>
          <a:ext cx="3422650" cy="147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415" name="Equation" r:id="rId6" imgW="1600200" imgH="685800" progId="Equation.3">
                  <p:embed/>
                </p:oleObj>
              </mc:Choice>
              <mc:Fallback>
                <p:oleObj name="Equation" r:id="rId6" imgW="16002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8075" y="814388"/>
                        <a:ext cx="3422650" cy="1471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Arrow Connector 2"/>
          <p:cNvCxnSpPr/>
          <p:nvPr/>
        </p:nvCxnSpPr>
        <p:spPr bwMode="auto">
          <a:xfrm flipH="1">
            <a:off x="4876800" y="3124200"/>
            <a:ext cx="685800" cy="1752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>
            <a:off x="5638800" y="3048000"/>
            <a:ext cx="1219200" cy="2057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Bent Arrow 7"/>
          <p:cNvSpPr/>
          <p:nvPr/>
        </p:nvSpPr>
        <p:spPr bwMode="auto">
          <a:xfrm flipH="1" flipV="1">
            <a:off x="2971800" y="2133600"/>
            <a:ext cx="4826192" cy="533400"/>
          </a:xfrm>
          <a:prstGeom prst="ben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84814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  <p:extLst mod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Nuclei production:  Short irradiation compared to half-life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458200" cy="3276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Find amount of </a:t>
            </a:r>
            <a:r>
              <a:rPr lang="en-US" baseline="30000" dirty="0" smtClean="0"/>
              <a:t>59</a:t>
            </a:r>
            <a:r>
              <a:rPr lang="en-US" dirty="0" smtClean="0"/>
              <a:t>Fe (t</a:t>
            </a:r>
            <a:r>
              <a:rPr lang="en-US" baseline="-25000" dirty="0" smtClean="0"/>
              <a:t>1/2</a:t>
            </a:r>
            <a:r>
              <a:rPr lang="en-US" dirty="0" smtClean="0"/>
              <a:t>=44.5 d,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1.803E-7 s</a:t>
            </a:r>
            <a:r>
              <a:rPr lang="en-US" baseline="30000" dirty="0" smtClean="0"/>
              <a:t>-1</a:t>
            </a:r>
            <a:r>
              <a:rPr lang="en-US" dirty="0" smtClean="0"/>
              <a:t>) from irradiation of 1 g of Fe in a neutron flux of 1E13 n/cm</a:t>
            </a:r>
            <a:r>
              <a:rPr lang="en-US" baseline="30000" dirty="0" smtClean="0"/>
              <a:t>2</a:t>
            </a:r>
            <a:r>
              <a:rPr lang="en-US" dirty="0" smtClean="0"/>
              <a:t>/s for 1 hour</a:t>
            </a:r>
          </a:p>
          <a:p>
            <a:pPr lvl="1"/>
            <a:r>
              <a:rPr lang="en-US" baseline="30000" dirty="0" smtClean="0"/>
              <a:t>58</a:t>
            </a:r>
            <a:r>
              <a:rPr lang="en-US" dirty="0" smtClean="0"/>
              <a:t>Fe(</a:t>
            </a:r>
            <a:r>
              <a:rPr lang="en-US" dirty="0" err="1" smtClean="0"/>
              <a:t>n,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dirty="0" smtClean="0"/>
              <a:t>)</a:t>
            </a:r>
            <a:r>
              <a:rPr lang="en-US" baseline="30000" dirty="0" smtClean="0"/>
              <a:t>59</a:t>
            </a:r>
            <a:r>
              <a:rPr lang="en-US" dirty="0" smtClean="0"/>
              <a:t>Fe: </a:t>
            </a:r>
            <a:r>
              <a:rPr lang="en-US" baseline="30000" dirty="0" smtClean="0"/>
              <a:t>58</a:t>
            </a:r>
            <a:r>
              <a:rPr lang="en-US" dirty="0" smtClean="0"/>
              <a:t>Fe+ n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+ </a:t>
            </a:r>
            <a:r>
              <a:rPr lang="en-US" baseline="30000" dirty="0" smtClean="0"/>
              <a:t>59</a:t>
            </a:r>
            <a:r>
              <a:rPr lang="en-US" dirty="0" smtClean="0"/>
              <a:t>Fe </a:t>
            </a:r>
            <a:r>
              <a:rPr lang="en-US" dirty="0" smtClean="0">
                <a:latin typeface="Symbol" pitchFamily="18" charset="2"/>
              </a:rPr>
              <a:t>s=</a:t>
            </a:r>
            <a:r>
              <a:rPr lang="en-US" dirty="0" smtClean="0"/>
              <a:t>1.3E-24 cm</a:t>
            </a:r>
            <a:r>
              <a:rPr lang="en-US" baseline="30000" dirty="0" smtClean="0"/>
              <a:t>2</a:t>
            </a:r>
            <a:endParaRPr lang="en-US" dirty="0" smtClean="0"/>
          </a:p>
          <a:p>
            <a:pPr lvl="1"/>
            <a:r>
              <a:rPr lang="en-US" dirty="0" smtClean="0"/>
              <a:t>N</a:t>
            </a:r>
            <a:r>
              <a:rPr lang="en-US" baseline="-25000" dirty="0" smtClean="0"/>
              <a:t>o</a:t>
            </a:r>
            <a:r>
              <a:rPr lang="en-US" dirty="0" smtClean="0"/>
              <a:t>= 1g/55.845 g/mol *6.02E23 atom/mol*0.00282</a:t>
            </a:r>
          </a:p>
          <a:p>
            <a:pPr lvl="1"/>
            <a:r>
              <a:rPr lang="en-US" dirty="0" smtClean="0"/>
              <a:t> N</a:t>
            </a:r>
            <a:r>
              <a:rPr lang="en-US" baseline="-25000" dirty="0" smtClean="0"/>
              <a:t>o</a:t>
            </a:r>
            <a:r>
              <a:rPr lang="en-US" dirty="0" smtClean="0"/>
              <a:t>=3.04E19 atom</a:t>
            </a:r>
          </a:p>
          <a:p>
            <a:r>
              <a:rPr lang="en-US" dirty="0" smtClean="0"/>
              <a:t>R= 1E13 n/cm</a:t>
            </a:r>
            <a:r>
              <a:rPr lang="en-US" baseline="30000" dirty="0" smtClean="0"/>
              <a:t>2</a:t>
            </a:r>
            <a:r>
              <a:rPr lang="en-US" dirty="0" smtClean="0"/>
              <a:t>/s *1.3E-24 cm</a:t>
            </a:r>
            <a:r>
              <a:rPr lang="en-US" baseline="30000" dirty="0" smtClean="0"/>
              <a:t>2</a:t>
            </a:r>
            <a:r>
              <a:rPr lang="en-US" dirty="0" smtClean="0"/>
              <a:t> * 3.04E21 atom</a:t>
            </a:r>
          </a:p>
          <a:p>
            <a:r>
              <a:rPr lang="en-US" dirty="0" smtClean="0"/>
              <a:t>R=3.952E8 atoms/sec</a:t>
            </a:r>
          </a:p>
          <a:p>
            <a:r>
              <a:rPr lang="en-US" dirty="0" smtClean="0"/>
              <a:t>1.423E12 atoms </a:t>
            </a:r>
            <a:r>
              <a:rPr lang="en-US" baseline="30000" dirty="0" smtClean="0"/>
              <a:t>59</a:t>
            </a:r>
            <a:r>
              <a:rPr lang="en-US" dirty="0" smtClean="0"/>
              <a:t>Fe in 1 hour </a:t>
            </a:r>
            <a:endParaRPr lang="en-US" dirty="0"/>
          </a:p>
        </p:txBody>
      </p:sp>
      <p:graphicFrame>
        <p:nvGraphicFramePr>
          <p:cNvPr id="2867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65187"/>
              </p:ext>
            </p:extLst>
          </p:nvPr>
        </p:nvGraphicFramePr>
        <p:xfrm>
          <a:off x="6248400" y="4943475"/>
          <a:ext cx="2743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7465" name="Equation" r:id="rId5" imgW="1282680" imgH="431640" progId="Equation.3">
                  <p:embed/>
                </p:oleObj>
              </mc:Choice>
              <mc:Fallback>
                <p:oleObj name="Equation" r:id="rId5" imgW="12826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4943475"/>
                        <a:ext cx="2743200" cy="92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2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69036"/>
              </p:ext>
            </p:extLst>
          </p:nvPr>
        </p:nvGraphicFramePr>
        <p:xfrm>
          <a:off x="6858000" y="3505200"/>
          <a:ext cx="1828800" cy="645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7466" name="Equation" r:id="rId7" imgW="647640" imgH="228600" progId="Equation.3">
                  <p:embed/>
                </p:oleObj>
              </mc:Choice>
              <mc:Fallback>
                <p:oleObj name="Equation" r:id="rId7" imgW="647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3505200"/>
                        <a:ext cx="1828800" cy="6454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25" name="Object 5"/>
          <p:cNvGraphicFramePr>
            <a:graphicFrameLocks noChangeAspect="1"/>
          </p:cNvGraphicFramePr>
          <p:nvPr/>
        </p:nvGraphicFramePr>
        <p:xfrm>
          <a:off x="486915" y="4343400"/>
          <a:ext cx="5670998" cy="203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7467" name="Equation" r:id="rId9" imgW="2908080" imgH="1041120" progId="Equation.3">
                  <p:embed/>
                </p:oleObj>
              </mc:Choice>
              <mc:Fallback>
                <p:oleObj name="Equation" r:id="rId9" imgW="2908080" imgH="1041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915" y="4343400"/>
                        <a:ext cx="5670998" cy="203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Arrow Connector 4"/>
          <p:cNvCxnSpPr/>
          <p:nvPr/>
        </p:nvCxnSpPr>
        <p:spPr bwMode="auto">
          <a:xfrm>
            <a:off x="3962400" y="3429000"/>
            <a:ext cx="2895600" cy="457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3962400" y="4876800"/>
            <a:ext cx="2419350" cy="533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2133600" y="4191000"/>
            <a:ext cx="2286000" cy="18288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660033"/>
            </a:solidFill>
            <a:prstDash val="solid"/>
            <a:round/>
            <a:headEnd type="arrow"/>
            <a:tailEnd type="arrow"/>
          </a:ln>
          <a:effectLst/>
        </p:spPr>
      </p:cxnSp>
    </p:spTree>
    <p:custDataLst>
      <p:tags r:id="rId2"/>
    </p:custDataLst>
    <p:extLst>
      <p:ext uri="{BB962C8B-B14F-4D97-AF65-F5344CB8AC3E}">
        <p14:creationId xmlns:p14="http://schemas.microsoft.com/office/powerpoint/2010/main" val="3842126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Nuclei production:  Long irradiation compared to half-life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458200" cy="3276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Find amount of </a:t>
            </a:r>
            <a:r>
              <a:rPr lang="en-US" baseline="30000" dirty="0" smtClean="0"/>
              <a:t>56</a:t>
            </a:r>
            <a:r>
              <a:rPr lang="en-US" dirty="0" smtClean="0"/>
              <a:t>Mn (t</a:t>
            </a:r>
            <a:r>
              <a:rPr lang="en-US" baseline="-25000" dirty="0" smtClean="0"/>
              <a:t>1/2</a:t>
            </a:r>
            <a:r>
              <a:rPr lang="en-US" dirty="0" smtClean="0"/>
              <a:t>=2.578 hr,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7.469E-5 s</a:t>
            </a:r>
            <a:r>
              <a:rPr lang="en-US" baseline="30000" dirty="0" smtClean="0"/>
              <a:t>-1</a:t>
            </a:r>
            <a:r>
              <a:rPr lang="en-US" dirty="0" smtClean="0"/>
              <a:t>) from irradiation of 1 g of </a:t>
            </a:r>
            <a:r>
              <a:rPr lang="en-US" dirty="0" err="1" smtClean="0"/>
              <a:t>Mn</a:t>
            </a:r>
            <a:r>
              <a:rPr lang="en-US" dirty="0" smtClean="0"/>
              <a:t> in a neutron flux of 1E13 n/cm</a:t>
            </a:r>
            <a:r>
              <a:rPr lang="en-US" baseline="30000" dirty="0" smtClean="0"/>
              <a:t>2</a:t>
            </a:r>
            <a:r>
              <a:rPr lang="en-US" dirty="0" smtClean="0"/>
              <a:t>/s for 1 hour</a:t>
            </a:r>
          </a:p>
          <a:p>
            <a:pPr lvl="1"/>
            <a:r>
              <a:rPr lang="en-US" baseline="30000" dirty="0" smtClean="0"/>
              <a:t>55</a:t>
            </a:r>
            <a:r>
              <a:rPr lang="en-US" dirty="0" smtClean="0"/>
              <a:t>Mn(</a:t>
            </a:r>
            <a:r>
              <a:rPr lang="en-US" dirty="0" err="1" smtClean="0"/>
              <a:t>n,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dirty="0" smtClean="0"/>
              <a:t>)</a:t>
            </a:r>
            <a:r>
              <a:rPr lang="en-US" baseline="30000" dirty="0" smtClean="0"/>
              <a:t>56</a:t>
            </a:r>
            <a:r>
              <a:rPr lang="en-US" dirty="0" smtClean="0"/>
              <a:t>Mn: </a:t>
            </a:r>
            <a:r>
              <a:rPr lang="en-US" baseline="30000" dirty="0" smtClean="0"/>
              <a:t>55</a:t>
            </a:r>
            <a:r>
              <a:rPr lang="en-US" dirty="0" smtClean="0"/>
              <a:t>Mn+ n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+ </a:t>
            </a:r>
            <a:r>
              <a:rPr lang="en-US" baseline="30000" dirty="0" smtClean="0"/>
              <a:t>56</a:t>
            </a:r>
            <a:r>
              <a:rPr lang="en-US" dirty="0" smtClean="0"/>
              <a:t>Mn </a:t>
            </a:r>
            <a:r>
              <a:rPr lang="en-US" dirty="0" smtClean="0">
                <a:latin typeface="Symbol" pitchFamily="18" charset="2"/>
              </a:rPr>
              <a:t>s=</a:t>
            </a:r>
            <a:r>
              <a:rPr lang="en-US" dirty="0" smtClean="0"/>
              <a:t>13.3E-24 cm</a:t>
            </a:r>
            <a:r>
              <a:rPr lang="en-US" baseline="30000" dirty="0" smtClean="0"/>
              <a:t>2</a:t>
            </a:r>
            <a:endParaRPr lang="en-US" dirty="0" smtClean="0"/>
          </a:p>
          <a:p>
            <a:pPr lvl="1"/>
            <a:r>
              <a:rPr lang="en-US" dirty="0" smtClean="0"/>
              <a:t>N</a:t>
            </a:r>
            <a:r>
              <a:rPr lang="en-US" baseline="-25000" dirty="0" smtClean="0"/>
              <a:t>o</a:t>
            </a:r>
            <a:r>
              <a:rPr lang="en-US" dirty="0" smtClean="0"/>
              <a:t>= 1g/54.93804 g/mol *6.02E23 atom/mol</a:t>
            </a:r>
          </a:p>
          <a:p>
            <a:pPr lvl="1"/>
            <a:r>
              <a:rPr lang="en-US" dirty="0" smtClean="0"/>
              <a:t> N</a:t>
            </a:r>
            <a:r>
              <a:rPr lang="en-US" baseline="-25000" dirty="0" smtClean="0"/>
              <a:t>o</a:t>
            </a:r>
            <a:r>
              <a:rPr lang="en-US" dirty="0" smtClean="0"/>
              <a:t>=1.096E22 atom</a:t>
            </a:r>
          </a:p>
          <a:p>
            <a:r>
              <a:rPr lang="en-US" dirty="0" smtClean="0"/>
              <a:t>R= 1E13 n/cm</a:t>
            </a:r>
            <a:r>
              <a:rPr lang="en-US" baseline="30000" dirty="0" smtClean="0"/>
              <a:t>2</a:t>
            </a:r>
            <a:r>
              <a:rPr lang="en-US" dirty="0" smtClean="0"/>
              <a:t>/s *13.3E-24 cm</a:t>
            </a:r>
            <a:r>
              <a:rPr lang="en-US" baseline="30000" dirty="0" smtClean="0"/>
              <a:t>2</a:t>
            </a:r>
            <a:r>
              <a:rPr lang="en-US" dirty="0" smtClean="0"/>
              <a:t> * 1.096E22 atom</a:t>
            </a:r>
          </a:p>
          <a:p>
            <a:r>
              <a:rPr lang="en-US" dirty="0" smtClean="0"/>
              <a:t>R=1.457E12 atoms/sec</a:t>
            </a:r>
          </a:p>
          <a:p>
            <a:r>
              <a:rPr lang="en-US" dirty="0" smtClean="0"/>
              <a:t>5.247E15 atoms </a:t>
            </a:r>
            <a:r>
              <a:rPr lang="en-US" baseline="30000" dirty="0" smtClean="0"/>
              <a:t>56</a:t>
            </a:r>
            <a:r>
              <a:rPr lang="en-US" dirty="0" smtClean="0"/>
              <a:t>Mn in 1 hour (does not account for decay)</a:t>
            </a:r>
            <a:endParaRPr lang="en-US" dirty="0"/>
          </a:p>
        </p:txBody>
      </p:sp>
      <p:graphicFrame>
        <p:nvGraphicFramePr>
          <p:cNvPr id="2867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2716971"/>
              </p:ext>
            </p:extLst>
          </p:nvPr>
        </p:nvGraphicFramePr>
        <p:xfrm>
          <a:off x="6400800" y="4419600"/>
          <a:ext cx="2743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8489" name="Equation" r:id="rId5" imgW="1282680" imgH="431640" progId="Equation.3">
                  <p:embed/>
                </p:oleObj>
              </mc:Choice>
              <mc:Fallback>
                <p:oleObj name="Equation" r:id="rId5" imgW="12826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419600"/>
                        <a:ext cx="2743200" cy="92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2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5819934"/>
              </p:ext>
            </p:extLst>
          </p:nvPr>
        </p:nvGraphicFramePr>
        <p:xfrm>
          <a:off x="7162800" y="2895600"/>
          <a:ext cx="1828800" cy="645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8490" name="Equation" r:id="rId7" imgW="647640" imgH="228600" progId="Equation.3">
                  <p:embed/>
                </p:oleObj>
              </mc:Choice>
              <mc:Fallback>
                <p:oleObj name="Equation" r:id="rId7" imgW="647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2895600"/>
                        <a:ext cx="1828800" cy="6454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25" name="Object 5"/>
          <p:cNvGraphicFramePr>
            <a:graphicFrameLocks noChangeAspect="1"/>
          </p:cNvGraphicFramePr>
          <p:nvPr/>
        </p:nvGraphicFramePr>
        <p:xfrm>
          <a:off x="533400" y="4495800"/>
          <a:ext cx="5918200" cy="203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8491" name="Equation" r:id="rId9" imgW="3035160" imgH="1041120" progId="Equation.3">
                  <p:embed/>
                </p:oleObj>
              </mc:Choice>
              <mc:Fallback>
                <p:oleObj name="Equation" r:id="rId9" imgW="3035160" imgH="1041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495800"/>
                        <a:ext cx="5918200" cy="203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/>
          <p:cNvCxnSpPr/>
          <p:nvPr/>
        </p:nvCxnSpPr>
        <p:spPr bwMode="auto">
          <a:xfrm>
            <a:off x="2133600" y="4191000"/>
            <a:ext cx="2514600" cy="1981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660033"/>
            </a:solidFill>
            <a:prstDash val="solid"/>
            <a:round/>
            <a:headEnd type="arrow"/>
            <a:tailEnd type="arrow"/>
          </a:ln>
          <a:effectLst/>
        </p:spPr>
      </p:cxnSp>
    </p:spTree>
    <p:custDataLst>
      <p:tags r:id="rId2"/>
    </p:custDataLst>
    <p:extLst>
      <p:ext uri="{BB962C8B-B14F-4D97-AF65-F5344CB8AC3E}">
        <p14:creationId xmlns:p14="http://schemas.microsoft.com/office/powerpoint/2010/main" val="3682535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86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86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86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Formation rate from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4114800"/>
          </a:xfrm>
        </p:spPr>
        <p:txBody>
          <a:bodyPr/>
          <a:lstStyle/>
          <a:p>
            <a:r>
              <a:rPr lang="en-US" dirty="0" smtClean="0"/>
              <a:t>R=A/</a:t>
            </a:r>
            <a:r>
              <a:rPr lang="en-US" dirty="0" smtClean="0">
                <a:latin typeface="Symbol" pitchFamily="18" charset="2"/>
              </a:rPr>
              <a:t>(</a:t>
            </a:r>
            <a:r>
              <a:rPr lang="en-US" dirty="0" smtClean="0"/>
              <a:t>1-e</a:t>
            </a:r>
            <a:r>
              <a:rPr lang="en-US" baseline="30000" dirty="0" smtClean="0"/>
              <a:t>-(</a:t>
            </a:r>
            <a:r>
              <a:rPr lang="en-US" baseline="30000" dirty="0" err="1" smtClean="0">
                <a:latin typeface="Symbol" pitchFamily="18" charset="2"/>
              </a:rPr>
              <a:t>l</a:t>
            </a:r>
            <a:r>
              <a:rPr lang="en-US" baseline="30000" dirty="0" err="1" smtClean="0"/>
              <a:t>t</a:t>
            </a:r>
            <a:r>
              <a:rPr lang="en-US" baseline="30000" dirty="0" smtClean="0"/>
              <a:t>)</a:t>
            </a:r>
            <a:r>
              <a:rPr lang="en-US" dirty="0" smtClean="0"/>
              <a:t>)</a:t>
            </a:r>
          </a:p>
          <a:p>
            <a:r>
              <a:rPr lang="en-US" dirty="0" smtClean="0"/>
              <a:t>4.603E15 atoms </a:t>
            </a:r>
            <a:r>
              <a:rPr lang="en-US" baseline="30000" dirty="0" smtClean="0"/>
              <a:t>56</a:t>
            </a:r>
            <a:r>
              <a:rPr lang="en-US" dirty="0" smtClean="0"/>
              <a:t>Mn (t</a:t>
            </a:r>
            <a:r>
              <a:rPr lang="en-US" baseline="-25000" dirty="0" smtClean="0"/>
              <a:t>1/2</a:t>
            </a:r>
            <a:r>
              <a:rPr lang="en-US" dirty="0" smtClean="0"/>
              <a:t>=2.578 hr,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7.469E-5 s</a:t>
            </a:r>
            <a:r>
              <a:rPr lang="en-US" baseline="30000" dirty="0" smtClean="0"/>
              <a:t>-1</a:t>
            </a:r>
            <a:r>
              <a:rPr lang="en-US" dirty="0" smtClean="0"/>
              <a:t>) from 1 hour irradiation</a:t>
            </a:r>
          </a:p>
          <a:p>
            <a:r>
              <a:rPr lang="en-US" dirty="0" smtClean="0"/>
              <a:t>A=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dirty="0" err="1" smtClean="0"/>
              <a:t>N</a:t>
            </a:r>
            <a:r>
              <a:rPr lang="en-US" dirty="0" smtClean="0"/>
              <a:t>= 4.603E15* 7.469E-5 =3.436E11 </a:t>
            </a:r>
            <a:r>
              <a:rPr lang="en-US" dirty="0" err="1" smtClean="0"/>
              <a:t>Bq</a:t>
            </a:r>
            <a:endParaRPr lang="en-US" dirty="0" smtClean="0"/>
          </a:p>
          <a:p>
            <a:r>
              <a:rPr lang="en-US" dirty="0" smtClean="0"/>
              <a:t>R=A/</a:t>
            </a:r>
            <a:r>
              <a:rPr lang="en-US" dirty="0" smtClean="0">
                <a:latin typeface="Symbol" pitchFamily="18" charset="2"/>
              </a:rPr>
              <a:t>(</a:t>
            </a:r>
            <a:r>
              <a:rPr lang="en-US" dirty="0" smtClean="0"/>
              <a:t>1-e</a:t>
            </a:r>
            <a:r>
              <a:rPr lang="en-US" baseline="30000" dirty="0" smtClean="0"/>
              <a:t>-(</a:t>
            </a:r>
            <a:r>
              <a:rPr lang="en-US" baseline="30000" dirty="0" err="1" smtClean="0">
                <a:latin typeface="Symbol" pitchFamily="18" charset="2"/>
              </a:rPr>
              <a:t>l</a:t>
            </a:r>
            <a:r>
              <a:rPr lang="en-US" baseline="30000" dirty="0" err="1" smtClean="0"/>
              <a:t>t</a:t>
            </a:r>
            <a:r>
              <a:rPr lang="en-US" baseline="30000" dirty="0" smtClean="0"/>
              <a:t>)</a:t>
            </a:r>
            <a:r>
              <a:rPr lang="en-US" dirty="0" smtClean="0"/>
              <a:t>)</a:t>
            </a:r>
          </a:p>
          <a:p>
            <a:r>
              <a:rPr lang="en-US" dirty="0" smtClean="0"/>
              <a:t>R= 3.436E11/(1-exp(- 7.469E-5 *3600))</a:t>
            </a:r>
          </a:p>
          <a:p>
            <a:r>
              <a:rPr lang="en-US" dirty="0" smtClean="0"/>
              <a:t>R=1.457E12 atom/sec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970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1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2200" y="4892319"/>
            <a:ext cx="6477000" cy="191339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</p:spPr>
      </p:pic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/>
              <a:t>Cross Section </a:t>
            </a:r>
            <a:r>
              <a:rPr lang="en-US" dirty="0" smtClean="0"/>
              <a:t>Values and Limits</a:t>
            </a:r>
            <a:endParaRPr lang="en-US" dirty="0"/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41910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R</a:t>
            </a:r>
            <a:r>
              <a:rPr lang="en-US" dirty="0" smtClean="0"/>
              <a:t>eaction </a:t>
            </a:r>
            <a:r>
              <a:rPr lang="en-US" dirty="0"/>
              <a:t>cross section of </a:t>
            </a:r>
            <a:r>
              <a:rPr lang="en-US" dirty="0" smtClean="0">
                <a:sym typeface="Symbol" pitchFamily="18" charset="2"/>
              </a:rPr>
              <a:t>R</a:t>
            </a:r>
            <a:r>
              <a:rPr lang="en-US" baseline="30000" dirty="0" smtClean="0">
                <a:sym typeface="Symbol" pitchFamily="18" charset="2"/>
              </a:rPr>
              <a:t>2</a:t>
            </a:r>
            <a:r>
              <a:rPr lang="en-US" dirty="0" smtClean="0">
                <a:sym typeface="Symbol" pitchFamily="18" charset="2"/>
              </a:rPr>
              <a:t> is approximated at high </a:t>
            </a:r>
            <a:r>
              <a:rPr lang="en-US" dirty="0">
                <a:sym typeface="Symbol" pitchFamily="18" charset="2"/>
              </a:rPr>
              <a:t>energies</a:t>
            </a:r>
          </a:p>
          <a:p>
            <a:pPr marL="742950" lvl="1" indent="-285750"/>
            <a:r>
              <a:rPr lang="en-US" dirty="0" smtClean="0"/>
              <a:t>Wave </a:t>
            </a:r>
            <a:r>
              <a:rPr lang="en-US" dirty="0"/>
              <a:t>nature of incident particle causes upper limit of reaction cross </a:t>
            </a:r>
            <a:r>
              <a:rPr lang="en-US" dirty="0" smtClean="0"/>
              <a:t>section to include </a:t>
            </a:r>
            <a:r>
              <a:rPr lang="en-US" dirty="0"/>
              <a:t>de </a:t>
            </a:r>
            <a:r>
              <a:rPr lang="en-US" dirty="0" smtClean="0"/>
              <a:t>Broglie wavelength</a:t>
            </a:r>
          </a:p>
          <a:p>
            <a:pPr marL="1200150" lvl="2" indent="-285750"/>
            <a:r>
              <a:rPr lang="en-US" dirty="0" smtClean="0"/>
              <a:t>So cross section can be larger than area due to incoming particle wavelength</a:t>
            </a:r>
          </a:p>
          <a:p>
            <a:pPr marL="1200150" lvl="2" indent="-285750"/>
            <a:r>
              <a:rPr lang="en-US" dirty="0" smtClean="0"/>
              <a:t>Expressed as an increase in R, quantum in nature</a:t>
            </a:r>
            <a:endParaRPr lang="en-US" dirty="0"/>
          </a:p>
          <a:p>
            <a:pPr marL="742950" lvl="1" indent="-285750"/>
            <a:endParaRPr lang="en-US" dirty="0" smtClean="0"/>
          </a:p>
          <a:p>
            <a:pPr marL="742950" lvl="1" indent="-285750"/>
            <a:endParaRPr lang="en-US" dirty="0"/>
          </a:p>
          <a:p>
            <a:r>
              <a:rPr lang="en-US" dirty="0"/>
              <a:t>Collision between neutron and target </a:t>
            </a:r>
            <a:r>
              <a:rPr lang="en-US" dirty="0" smtClean="0"/>
              <a:t>nucleus characterized </a:t>
            </a:r>
            <a:r>
              <a:rPr lang="en-US" dirty="0"/>
              <a:t>by distance of closest </a:t>
            </a:r>
            <a:r>
              <a:rPr lang="en-US" dirty="0" smtClean="0"/>
              <a:t>approach</a:t>
            </a:r>
            <a:endParaRPr lang="en-US" dirty="0"/>
          </a:p>
          <a:p>
            <a:pPr marL="742950" lvl="1" indent="-285750"/>
            <a:r>
              <a:rPr lang="en-US" dirty="0" smtClean="0"/>
              <a:t>B is impact </a:t>
            </a:r>
            <a:r>
              <a:rPr lang="en-US" dirty="0"/>
              <a:t>parameter</a:t>
            </a:r>
          </a:p>
          <a:p>
            <a:pPr marL="742950" lvl="1" indent="-285750"/>
            <a:endParaRPr lang="en-US" dirty="0"/>
          </a:p>
          <a:p>
            <a:endParaRPr lang="en-US" dirty="0"/>
          </a:p>
        </p:txBody>
      </p:sp>
      <p:graphicFrame>
        <p:nvGraphicFramePr>
          <p:cNvPr id="20070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7691263"/>
              </p:ext>
            </p:extLst>
          </p:nvPr>
        </p:nvGraphicFramePr>
        <p:xfrm>
          <a:off x="3124200" y="3048000"/>
          <a:ext cx="2616200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7228" name="Equation" r:id="rId6" imgW="939600" imgH="228600" progId="Equation.3">
                  <p:embed/>
                </p:oleObj>
              </mc:Choice>
              <mc:Fallback>
                <p:oleObj name="Equation" r:id="rId6" imgW="939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048000"/>
                        <a:ext cx="2616200" cy="636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Arrow Connector 2"/>
          <p:cNvCxnSpPr/>
          <p:nvPr/>
        </p:nvCxnSpPr>
        <p:spPr bwMode="auto">
          <a:xfrm>
            <a:off x="3962400" y="1295400"/>
            <a:ext cx="914400" cy="1905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2"/>
    </p:custDataLst>
    <p:extLst>
      <p:ext uri="{BB962C8B-B14F-4D97-AF65-F5344CB8AC3E}">
        <p14:creationId xmlns:p14="http://schemas.microsoft.com/office/powerpoint/2010/main" val="519321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>
            <a:picLocks noChangeAspect="1" noChangeArrowheads="1"/>
          </p:cNvPicPr>
          <p:nvPr/>
        </p:nvPicPr>
        <p:blipFill rotWithShape="1">
          <a:blip r:embed="rId5" cstate="print"/>
          <a:srcRect l="11633" r="13078" b="22291"/>
          <a:stretch/>
        </p:blipFill>
        <p:spPr bwMode="auto">
          <a:xfrm>
            <a:off x="4800600" y="1295400"/>
            <a:ext cx="4248499" cy="129540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 sections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8229600" cy="5562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Angular </a:t>
            </a:r>
            <a:r>
              <a:rPr lang="en-US" dirty="0"/>
              <a:t>momentum of </a:t>
            </a:r>
            <a:r>
              <a:rPr lang="en-US" dirty="0" smtClean="0"/>
              <a:t>system is normal </a:t>
            </a:r>
            <a:r>
              <a:rPr lang="en-US" dirty="0"/>
              <a:t>to the relative momentum </a:t>
            </a:r>
            <a:r>
              <a:rPr lang="en-US" dirty="0" smtClean="0"/>
              <a:t>p</a:t>
            </a:r>
            <a:endParaRPr lang="en-US" dirty="0"/>
          </a:p>
          <a:p>
            <a:pPr lvl="1"/>
            <a:endParaRPr lang="en-US" i="1" dirty="0" smtClean="0"/>
          </a:p>
          <a:p>
            <a:pPr lvl="1"/>
            <a:endParaRPr lang="en-US" i="1" dirty="0" smtClean="0"/>
          </a:p>
          <a:p>
            <a:r>
              <a:rPr lang="en-US" dirty="0" smtClean="0"/>
              <a:t>b any </a:t>
            </a:r>
            <a:r>
              <a:rPr lang="en-US" dirty="0"/>
              <a:t>value between 0 and </a:t>
            </a:r>
            <a:r>
              <a:rPr lang="en-US" dirty="0" smtClean="0"/>
              <a:t>R</a:t>
            </a:r>
          </a:p>
          <a:p>
            <a:endParaRPr lang="en-US" dirty="0"/>
          </a:p>
          <a:p>
            <a:r>
              <a:rPr lang="en-US" dirty="0" smtClean="0"/>
              <a:t>l =0,1,2,…b angular momentum</a:t>
            </a:r>
          </a:p>
          <a:p>
            <a:pPr lvl="1"/>
            <a:r>
              <a:rPr lang="en-US" dirty="0" smtClean="0"/>
              <a:t>lħ</a:t>
            </a:r>
          </a:p>
          <a:p>
            <a:r>
              <a:rPr lang="en-US" dirty="0" smtClean="0"/>
              <a:t>Sum all l from 0 to l</a:t>
            </a:r>
            <a:r>
              <a:rPr lang="en-US" baseline="-25000" dirty="0" smtClean="0"/>
              <a:t>max</a:t>
            </a:r>
            <a:r>
              <a:rPr lang="en-US" dirty="0" smtClean="0"/>
              <a:t> </a:t>
            </a:r>
          </a:p>
          <a:p>
            <a:r>
              <a:rPr lang="en-US" dirty="0" smtClean="0"/>
              <a:t>Cross section based on summation of l cross sections</a:t>
            </a:r>
          </a:p>
          <a:p>
            <a:r>
              <a:rPr lang="en-US" dirty="0" smtClean="0"/>
              <a:t>For this reason nuclear reaction cross sections can be several orders of magnitude larger than the nuclear geometrical cross section</a:t>
            </a:r>
          </a:p>
          <a:p>
            <a:pPr lvl="1"/>
            <a:r>
              <a:rPr lang="en-US" dirty="0" smtClean="0"/>
              <a:t>Manifest by slow-neutron reactions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33400" y="1485207"/>
            <a:ext cx="4098925" cy="953193"/>
            <a:chOff x="1828800" y="2094807"/>
            <a:chExt cx="4098925" cy="953193"/>
          </a:xfrm>
        </p:grpSpPr>
        <p:graphicFrame>
          <p:nvGraphicFramePr>
            <p:cNvPr id="4" name="Object 5"/>
            <p:cNvGraphicFramePr>
              <a:graphicFrameLocks noChangeAspect="1"/>
            </p:cNvGraphicFramePr>
            <p:nvPr/>
          </p:nvGraphicFramePr>
          <p:xfrm>
            <a:off x="1828800" y="2094807"/>
            <a:ext cx="2590800" cy="9531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8378" name="Equation" r:id="rId6" imgW="1066680" imgH="393480" progId="Equation.3">
                    <p:embed/>
                  </p:oleObj>
                </mc:Choice>
                <mc:Fallback>
                  <p:oleObj name="Equation" r:id="rId6" imgW="106668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8800" y="2094807"/>
                          <a:ext cx="2590800" cy="9531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bject 6"/>
            <p:cNvGraphicFramePr>
              <a:graphicFrameLocks noChangeAspect="1"/>
            </p:cNvGraphicFramePr>
            <p:nvPr/>
          </p:nvGraphicFramePr>
          <p:xfrm>
            <a:off x="4800600" y="2323407"/>
            <a:ext cx="1127125" cy="490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8379" name="Equation" r:id="rId8" imgW="406080" imgH="177480" progId="Equation.3">
                    <p:embed/>
                  </p:oleObj>
                </mc:Choice>
                <mc:Fallback>
                  <p:oleObj name="Equation" r:id="rId8" imgW="40608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600" y="2323407"/>
                          <a:ext cx="1127125" cy="4905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0003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990760"/>
              </p:ext>
            </p:extLst>
          </p:nvPr>
        </p:nvGraphicFramePr>
        <p:xfrm>
          <a:off x="2667000" y="2743200"/>
          <a:ext cx="237490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380" name="Equation" r:id="rId10" imgW="977760" imgH="203040" progId="Equation.3">
                  <p:embed/>
                </p:oleObj>
              </mc:Choice>
              <mc:Fallback>
                <p:oleObj name="Equation" r:id="rId10" imgW="9777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743200"/>
                        <a:ext cx="2374900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1930183"/>
              </p:ext>
            </p:extLst>
          </p:nvPr>
        </p:nvGraphicFramePr>
        <p:xfrm>
          <a:off x="6019800" y="3429000"/>
          <a:ext cx="2476023" cy="602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381" name="Equation" r:id="rId12" imgW="939600" imgH="228600" progId="Equation.3">
                  <p:embed/>
                </p:oleObj>
              </mc:Choice>
              <mc:Fallback>
                <p:oleObj name="Equation" r:id="rId12" imgW="939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3429000"/>
                        <a:ext cx="2476023" cy="6024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Arrow Connector 9"/>
          <p:cNvCxnSpPr/>
          <p:nvPr/>
        </p:nvCxnSpPr>
        <p:spPr bwMode="auto">
          <a:xfrm flipV="1">
            <a:off x="4495800" y="1752600"/>
            <a:ext cx="3276600" cy="1905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2"/>
    </p:custDataLst>
    <p:extLst>
      <p:ext uri="{BB962C8B-B14F-4D97-AF65-F5344CB8AC3E}">
        <p14:creationId xmlns:p14="http://schemas.microsoft.com/office/powerpoint/2010/main" val="37038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 section</a:t>
            </a:r>
            <a:endParaRPr lang="en-US" dirty="0"/>
          </a:p>
        </p:txBody>
      </p:sp>
      <p:graphicFrame>
        <p:nvGraphicFramePr>
          <p:cNvPr id="347139" name="Object 3"/>
          <p:cNvGraphicFramePr>
            <a:graphicFrameLocks noChangeAspect="1"/>
          </p:cNvGraphicFramePr>
          <p:nvPr/>
        </p:nvGraphicFramePr>
        <p:xfrm>
          <a:off x="762000" y="1314271"/>
          <a:ext cx="4343400" cy="495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318" name="Equation" r:id="rId5" imgW="2108160" imgH="241200" progId="Equation.3">
                  <p:embed/>
                </p:oleObj>
              </mc:Choice>
              <mc:Fallback>
                <p:oleObj name="Equation" r:id="rId5" imgW="21081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314271"/>
                        <a:ext cx="4343400" cy="495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714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9423" y="4695277"/>
            <a:ext cx="4636376" cy="1943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89423" y="1905000"/>
            <a:ext cx="4776177" cy="2971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>
                <a:latin typeface="Times New Roman" pitchFamily="18" charset="0"/>
              </a:rPr>
              <a:t>Quantum-mechanical treatment T</a:t>
            </a:r>
            <a:r>
              <a:rPr lang="en-US" baseline="-25000" dirty="0" smtClean="0">
                <a:latin typeface="MT Extra" pitchFamily="18" charset="2"/>
              </a:rPr>
              <a:t>l</a:t>
            </a:r>
            <a:r>
              <a:rPr lang="en-US" dirty="0" smtClean="0">
                <a:latin typeface="Times New Roman" pitchFamily="18" charset="0"/>
              </a:rPr>
              <a:t> is the transmission coefficient for reaction of a neutron with angular momentum </a:t>
            </a:r>
            <a:r>
              <a:rPr lang="en-US" dirty="0" smtClean="0">
                <a:latin typeface="MT Extra" pitchFamily="18" charset="2"/>
              </a:rPr>
              <a:t>l</a:t>
            </a:r>
            <a:r>
              <a:rPr lang="en-US" dirty="0" smtClean="0">
                <a:latin typeface="Times New Roman" pitchFamily="18" charset="0"/>
              </a:rPr>
              <a:t> </a:t>
            </a:r>
          </a:p>
          <a:p>
            <a:pPr lvl="1"/>
            <a:r>
              <a:rPr lang="en-US" dirty="0" smtClean="0">
                <a:latin typeface="Times New Roman" pitchFamily="18" charset="0"/>
              </a:rPr>
              <a:t>Represents fraction of incident particles with angular momentum </a:t>
            </a:r>
            <a:r>
              <a:rPr lang="en-US" dirty="0" smtClean="0">
                <a:latin typeface="MT Extra" pitchFamily="18" charset="2"/>
              </a:rPr>
              <a:t>l</a:t>
            </a:r>
            <a:r>
              <a:rPr lang="en-US" dirty="0" smtClean="0">
                <a:latin typeface="Times New Roman" pitchFamily="18" charset="0"/>
              </a:rPr>
              <a:t> that penetrate within range of nuclear forces</a:t>
            </a:r>
          </a:p>
          <a:p>
            <a:pPr lvl="2"/>
            <a:r>
              <a:rPr lang="en-US" dirty="0" smtClean="0">
                <a:latin typeface="Times New Roman" pitchFamily="18" charset="0"/>
              </a:rPr>
              <a:t>Provides summing term to increase cross section</a:t>
            </a:r>
          </a:p>
          <a:p>
            <a:pPr lvl="2"/>
            <a:r>
              <a:rPr lang="en-US" dirty="0">
                <a:latin typeface="Times New Roman" pitchFamily="18" charset="0"/>
              </a:rPr>
              <a:t>R</a:t>
            </a:r>
            <a:r>
              <a:rPr lang="en-US" dirty="0" smtClean="0">
                <a:latin typeface="Times New Roman" pitchFamily="18" charset="0"/>
              </a:rPr>
              <a:t>eason why cross section can be larger than physical size of nucleus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0" y="1009471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ymbol" pitchFamily="18" charset="2"/>
              </a:rPr>
              <a:t>s</a:t>
            </a:r>
            <a:r>
              <a:rPr lang="en-US" baseline="-25000" dirty="0" smtClean="0">
                <a:latin typeface="+mn-lt"/>
              </a:rPr>
              <a:t>l</a:t>
            </a:r>
            <a:r>
              <a:rPr lang="en-US" dirty="0" smtClean="0">
                <a:latin typeface="+mn-lt"/>
              </a:rPr>
              <a:t> is partial cross section of given angular momentum l</a:t>
            </a:r>
            <a:endParaRPr lang="en-US" dirty="0">
              <a:latin typeface="Symbol" pitchFamily="18" charset="2"/>
            </a:endParaRPr>
          </a:p>
        </p:txBody>
      </p:sp>
      <p:graphicFrame>
        <p:nvGraphicFramePr>
          <p:cNvPr id="34714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1989754"/>
              </p:ext>
            </p:extLst>
          </p:nvPr>
        </p:nvGraphicFramePr>
        <p:xfrm>
          <a:off x="2929188" y="5224597"/>
          <a:ext cx="1886824" cy="632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319" name="Equation" r:id="rId8" imgW="1282680" imgH="431640" progId="Equation.3">
                  <p:embed/>
                </p:oleObj>
              </mc:Choice>
              <mc:Fallback>
                <p:oleObj name="Equation" r:id="rId8" imgW="12826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9188" y="5224597"/>
                        <a:ext cx="1886824" cy="6325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10" cstate="print"/>
          <a:srcRect r="18750" b="13424"/>
          <a:stretch>
            <a:fillRect/>
          </a:stretch>
        </p:blipFill>
        <p:spPr bwMode="auto">
          <a:xfrm>
            <a:off x="4825799" y="2306575"/>
            <a:ext cx="4216801" cy="285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3"/>
          <p:cNvSpPr txBox="1">
            <a:spLocks/>
          </p:cNvSpPr>
          <p:nvPr/>
        </p:nvSpPr>
        <p:spPr>
          <a:xfrm>
            <a:off x="4965600" y="5161024"/>
            <a:ext cx="3937200" cy="139217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800" b="1">
                <a:solidFill>
                  <a:srgbClr val="6E0043"/>
                </a:solidFill>
                <a:latin typeface="+mn-lt"/>
                <a:ea typeface="+mn-ea"/>
                <a:cs typeface="+mn-cs"/>
              </a:defRPr>
            </a:lvl1pPr>
            <a:lvl2pPr marL="965200" indent="-5080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§"/>
              <a:defRPr sz="2800" b="1">
                <a:solidFill>
                  <a:srgbClr val="BE001E"/>
                </a:solidFill>
                <a:latin typeface="+mn-lt"/>
              </a:defRPr>
            </a:lvl2pPr>
            <a:lvl3pPr marL="14224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à"/>
              <a:defRPr sz="2800" b="1">
                <a:solidFill>
                  <a:srgbClr val="4C2E00"/>
                </a:solidFill>
                <a:latin typeface="+mn-lt"/>
              </a:defRPr>
            </a:lvl3pPr>
            <a:lvl4pPr marL="1765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Times" pitchFamily="18" charset="0"/>
              <a:buChar char="*"/>
              <a:defRPr sz="2800" b="1">
                <a:solidFill>
                  <a:srgbClr val="006600"/>
                </a:solidFill>
                <a:latin typeface="+mn-lt"/>
              </a:defRPr>
            </a:lvl4pPr>
            <a:lvl5pPr marL="24130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5pPr>
            <a:lvl6pPr marL="28702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6pPr>
            <a:lvl7pPr marL="33274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7pPr>
            <a:lvl8pPr marL="37846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8pPr>
            <a:lvl9pPr marL="42418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kern="0" dirty="0" smtClean="0"/>
              <a:t>General trends for neutron and charged particles</a:t>
            </a:r>
          </a:p>
          <a:p>
            <a:pPr lvl="1"/>
            <a:r>
              <a:rPr lang="en-US" sz="1600" kern="0" dirty="0" smtClean="0"/>
              <a:t>Charged particle cross section minimal at low energy</a:t>
            </a:r>
          </a:p>
          <a:p>
            <a:pPr lvl="1"/>
            <a:r>
              <a:rPr lang="en-US" sz="1600" kern="0" dirty="0" smtClean="0"/>
              <a:t>Neutron capture cross section maximum at low energy </a:t>
            </a:r>
            <a:endParaRPr lang="en-US" sz="1600" kern="0" dirty="0"/>
          </a:p>
        </p:txBody>
      </p:sp>
      <p:sp>
        <p:nvSpPr>
          <p:cNvPr id="3" name="Right Arrow 2"/>
          <p:cNvSpPr/>
          <p:nvPr/>
        </p:nvSpPr>
        <p:spPr bwMode="auto">
          <a:xfrm rot="19114660">
            <a:off x="4134711" y="4274185"/>
            <a:ext cx="2137612" cy="507127"/>
          </a:xfrm>
          <a:prstGeom prst="rightArrow">
            <a:avLst>
              <a:gd name="adj1" fmla="val 50000"/>
              <a:gd name="adj2" fmla="val 48049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2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7150" cap="flat" cmpd="sng" algn="ctr">
            <a:solidFill>
              <a:srgbClr val="E27E7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283293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  <p:extLst mod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426383"/>
            <a:ext cx="4571327" cy="443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upload.wikimedia.org/wikipedia/commons/thumb/b/bd/249Bk%2B48Ca_calculated_excitation_function.jpg/330px-249Bk%2B48Ca_calculated_excitation_functio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2514600"/>
            <a:ext cx="3886200" cy="349758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457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Measuring Cross Section:  Excitation Functions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609600"/>
            <a:ext cx="8305800" cy="1752600"/>
          </a:xfrm>
        </p:spPr>
        <p:txBody>
          <a:bodyPr>
            <a:normAutofit fontScale="77500" lnSpcReduction="20000"/>
          </a:bodyPr>
          <a:lstStyle/>
          <a:p>
            <a:pPr marL="120650" indent="-285750">
              <a:lnSpc>
                <a:spcPct val="80000"/>
              </a:lnSpc>
            </a:pPr>
            <a:r>
              <a:rPr lang="en-US" sz="2100" dirty="0" smtClean="0"/>
              <a:t>Variation of reaction cross section with incident energy</a:t>
            </a:r>
          </a:p>
          <a:p>
            <a:pPr marL="120650" indent="-285750">
              <a:lnSpc>
                <a:spcPct val="80000"/>
              </a:lnSpc>
            </a:pPr>
            <a:r>
              <a:rPr lang="en-US" sz="2100" dirty="0" smtClean="0"/>
              <a:t>Shape can be determined by exposing several target foils in same beam with energy-degrading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2100" dirty="0" smtClean="0"/>
              <a:t>Simultaneous measurement of multiple particle energies</a:t>
            </a:r>
          </a:p>
          <a:p>
            <a:pPr marL="120650" indent="-285750">
              <a:lnSpc>
                <a:spcPct val="80000"/>
              </a:lnSpc>
            </a:pPr>
            <a:r>
              <a:rPr lang="en-US" sz="2100" dirty="0" smtClean="0"/>
              <a:t>Provide information about probabilities for emission of various kinds and combination of particles in nuclear reactions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sz="2100" dirty="0" smtClean="0"/>
              <a:t>formation of given product implies what particles were ejected from target nuclide</a:t>
            </a:r>
          </a:p>
          <a:p>
            <a:pPr marL="63500" indent="-228600">
              <a:lnSpc>
                <a:spcPct val="80000"/>
              </a:lnSpc>
            </a:pPr>
            <a:r>
              <a:rPr lang="en-US" sz="2100" dirty="0" smtClean="0"/>
              <a:t>Range of cross sections can be evaluated</a:t>
            </a:r>
            <a:endParaRPr lang="en-US" dirty="0"/>
          </a:p>
          <a:p>
            <a:pPr marL="685800" lvl="1" indent="-228600">
              <a:lnSpc>
                <a:spcPct val="80000"/>
              </a:lnSpc>
            </a:pPr>
            <a:r>
              <a:rPr lang="en-US" sz="2100" dirty="0" smtClean="0"/>
              <a:t>Detection limit of product can influence cross section limit measurement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1600200" y="1467051"/>
            <a:ext cx="3962400" cy="2133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H="1">
            <a:off x="2438400" y="1467051"/>
            <a:ext cx="3124200" cy="11430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flipH="1">
            <a:off x="2743200" y="1467051"/>
            <a:ext cx="2819400" cy="279633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2438400" y="1467051"/>
            <a:ext cx="3124200" cy="424794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5562600" y="1467051"/>
            <a:ext cx="838200" cy="203814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27E7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5562600" y="1467050"/>
            <a:ext cx="838200" cy="287635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27E7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5562600" y="1467051"/>
            <a:ext cx="1905000" cy="226674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27E7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5562600" y="1467051"/>
            <a:ext cx="1905000" cy="310494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27E7C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/>
              <a:t>Barriers for Charged Particles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4953000" cy="54864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en-US" sz="3200" dirty="0"/>
              <a:t>Coulomb repulsion between charged bombarding particles and </a:t>
            </a:r>
            <a:r>
              <a:rPr lang="en-US" sz="3200" dirty="0" smtClean="0"/>
              <a:t>nucleus</a:t>
            </a:r>
            <a:endParaRPr lang="en-US" sz="3200" dirty="0"/>
          </a:p>
          <a:p>
            <a:pPr marL="742950" lvl="1" indent="-285750">
              <a:lnSpc>
                <a:spcPct val="80000"/>
              </a:lnSpc>
            </a:pPr>
            <a:r>
              <a:rPr lang="en-US" sz="3200" dirty="0" smtClean="0"/>
              <a:t>Repulsion </a:t>
            </a:r>
            <a:r>
              <a:rPr lang="en-US" sz="3200" dirty="0"/>
              <a:t>increases with decreasing distance of separation until charged particle comes within range of nuclear </a:t>
            </a:r>
            <a:r>
              <a:rPr lang="en-US" sz="3200" dirty="0" smtClean="0"/>
              <a:t>forces</a:t>
            </a:r>
            <a:endParaRPr lang="en-US" sz="3200" baseline="-25000" dirty="0"/>
          </a:p>
          <a:p>
            <a:pPr marL="742950" lvl="1" indent="-285750">
              <a:lnSpc>
                <a:spcPct val="80000"/>
              </a:lnSpc>
            </a:pPr>
            <a:r>
              <a:rPr lang="en-US" sz="3200" dirty="0" smtClean="0"/>
              <a:t>Probability </a:t>
            </a:r>
            <a:r>
              <a:rPr lang="en-US" sz="3200" dirty="0"/>
              <a:t>of tunneling through barrier drops rapidly as energy of particle decreases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3200" dirty="0"/>
              <a:t>Coulomb barriers affect charged particles both entering and leaving the nucleus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3200" dirty="0" smtClean="0"/>
              <a:t>Charged </a:t>
            </a:r>
            <a:r>
              <a:rPr lang="en-US" sz="3200" dirty="0"/>
              <a:t>particles emitted from nuclei </a:t>
            </a:r>
            <a:r>
              <a:rPr lang="en-US" sz="3200" dirty="0" smtClean="0"/>
              <a:t>experience Coulomb repulsion during emission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3200" dirty="0" smtClean="0"/>
              <a:t>greater </a:t>
            </a:r>
            <a:r>
              <a:rPr lang="en-US" sz="3200" dirty="0"/>
              <a:t>than 1 </a:t>
            </a:r>
            <a:r>
              <a:rPr lang="en-US" sz="3200" dirty="0" smtClean="0"/>
              <a:t>MeV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3200" dirty="0" smtClean="0"/>
              <a:t>seen with position emission</a:t>
            </a:r>
          </a:p>
          <a:p>
            <a:pPr marL="63500" indent="-228600">
              <a:lnSpc>
                <a:spcPct val="80000"/>
              </a:lnSpc>
            </a:pPr>
            <a:r>
              <a:rPr lang="en-US" sz="3200" dirty="0" smtClean="0"/>
              <a:t>Related to change in cross section with energy for charged particle reactions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sz="3200" dirty="0" smtClean="0"/>
              <a:t>Maximum cross section dependent upon energy</a:t>
            </a:r>
            <a:endParaRPr lang="en-US" sz="3200" dirty="0"/>
          </a:p>
        </p:txBody>
      </p:sp>
      <p:pic>
        <p:nvPicPr>
          <p:cNvPr id="4423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066800"/>
            <a:ext cx="35867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23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177" y="3703552"/>
            <a:ext cx="3667125" cy="2561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 bwMode="auto">
          <a:xfrm flipV="1">
            <a:off x="4114800" y="2667000"/>
            <a:ext cx="3200400" cy="3505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4130277" y="5334000"/>
            <a:ext cx="2209800" cy="838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3385542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RDCH 702:  Lecture 3, Nuclear </a:t>
            </a:r>
            <a:r>
              <a:rPr lang="en-US" dirty="0"/>
              <a:t>Reactions 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143000"/>
            <a:ext cx="8153400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 smtClean="0"/>
              <a:t>Readings:  Modern Nuclear Chemistry, Chapter 10; Nuclear and Radiochemistry, Chapter 4</a:t>
            </a:r>
          </a:p>
          <a:p>
            <a:pPr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Notation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Energetics of Nuclear Reactions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Reaction Types and Mechanisms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Barriers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Scattering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Nuclear Reaction Cross Sections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Reaction Observables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Scattering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 smtClean="0"/>
              <a:t>Direct </a:t>
            </a:r>
            <a:r>
              <a:rPr lang="en-US" sz="2000" dirty="0"/>
              <a:t>Reactions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Compound Nuclear Reactions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Photonuclear Reactions</a:t>
            </a:r>
          </a:p>
          <a:p>
            <a:pPr>
              <a:lnSpc>
                <a:spcPct val="90000"/>
              </a:lnSpc>
            </a:pPr>
            <a:r>
              <a:rPr lang="en-US" sz="2000" dirty="0" err="1" smtClean="0"/>
              <a:t>Nucleosynthesis</a:t>
            </a:r>
            <a:endParaRPr lang="en-US" sz="2000" dirty="0"/>
          </a:p>
        </p:txBody>
      </p:sp>
      <p:pic>
        <p:nvPicPr>
          <p:cNvPr id="205826" name="Picture 2" descr="http://www-alt.gsi.de/forschung/kp/kp2/ship/1248085193/fusion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676400"/>
            <a:ext cx="4472276" cy="426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9000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Nuclear Reactions</a:t>
            </a:r>
            <a:endParaRPr lang="en-US" dirty="0"/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914400"/>
            <a:ext cx="8153400" cy="4572000"/>
          </a:xfrm>
        </p:spPr>
        <p:txBody>
          <a:bodyPr>
            <a:normAutofit fontScale="62500" lnSpcReduction="20000"/>
          </a:bodyPr>
          <a:lstStyle/>
          <a:p>
            <a:r>
              <a:rPr lang="en-US" sz="2400" dirty="0" smtClean="0"/>
              <a:t>Nucleus reactions with a range of particles</a:t>
            </a:r>
          </a:p>
          <a:p>
            <a:pPr lvl="1"/>
            <a:r>
              <a:rPr lang="en-US" sz="2400" dirty="0" smtClean="0"/>
              <a:t>Nucleus, subatomic particle, or photon to produce other nuclei</a:t>
            </a:r>
          </a:p>
          <a:p>
            <a:pPr lvl="1"/>
            <a:r>
              <a:rPr lang="en-US" sz="2400" dirty="0" smtClean="0"/>
              <a:t>Short time frame (picosecond)</a:t>
            </a:r>
          </a:p>
          <a:p>
            <a:pPr lvl="1"/>
            <a:r>
              <a:rPr lang="en-US" sz="2400" dirty="0" smtClean="0"/>
              <a:t>Energetics involved in reaction</a:t>
            </a:r>
          </a:p>
          <a:p>
            <a:r>
              <a:rPr lang="en-US" sz="2400" dirty="0" smtClean="0"/>
              <a:t>First nuclear reaction from Rutherford</a:t>
            </a:r>
          </a:p>
          <a:p>
            <a:pPr lvl="1"/>
            <a:r>
              <a:rPr lang="en-US" sz="2400" dirty="0" smtClean="0"/>
              <a:t>What reaction was this?</a:t>
            </a:r>
          </a:p>
          <a:p>
            <a:r>
              <a:rPr lang="en-US" sz="2400" dirty="0" smtClean="0"/>
              <a:t>Number of terms conserved during nuclear reactions</a:t>
            </a:r>
          </a:p>
          <a:p>
            <a:pPr lvl="1"/>
            <a:r>
              <a:rPr lang="en-US" sz="2400" dirty="0" smtClean="0"/>
              <a:t>Basis for understanding and evaluating reactions</a:t>
            </a:r>
          </a:p>
          <a:p>
            <a:pPr lvl="2"/>
            <a:r>
              <a:rPr lang="en-US" sz="2400" dirty="0" smtClean="0"/>
              <a:t>Number </a:t>
            </a:r>
            <a:r>
              <a:rPr lang="en-US" sz="2400" dirty="0"/>
              <a:t>of nucleons </a:t>
            </a:r>
            <a:endParaRPr lang="en-US" sz="2400" dirty="0" smtClean="0"/>
          </a:p>
          <a:p>
            <a:pPr lvl="3"/>
            <a:r>
              <a:rPr lang="en-US" sz="2400" dirty="0" smtClean="0"/>
              <a:t>except in reactions involving creation or annihilation of antinucleons</a:t>
            </a:r>
          </a:p>
          <a:p>
            <a:pPr lvl="2"/>
            <a:r>
              <a:rPr lang="en-US" sz="2400" dirty="0" smtClean="0"/>
              <a:t>Charge</a:t>
            </a:r>
          </a:p>
          <a:p>
            <a:pPr lvl="2"/>
            <a:r>
              <a:rPr lang="en-US" sz="2400" dirty="0" smtClean="0"/>
              <a:t>Energy/Mass</a:t>
            </a:r>
          </a:p>
          <a:p>
            <a:pPr lvl="2"/>
            <a:r>
              <a:rPr lang="en-US" sz="2400" dirty="0" smtClean="0"/>
              <a:t>Momentum</a:t>
            </a:r>
          </a:p>
          <a:p>
            <a:pPr lvl="2"/>
            <a:r>
              <a:rPr lang="en-US" sz="2400" dirty="0" smtClean="0"/>
              <a:t>Angular momentum</a:t>
            </a:r>
          </a:p>
          <a:p>
            <a:pPr lvl="2"/>
            <a:r>
              <a:rPr lang="en-US" sz="2400" dirty="0" smtClean="0"/>
              <a:t>Parity</a:t>
            </a:r>
            <a:endParaRPr lang="en-US" sz="2400" dirty="0"/>
          </a:p>
          <a:p>
            <a:r>
              <a:rPr lang="en-US" sz="2400" dirty="0"/>
              <a:t>Q is the energy of the reaction</a:t>
            </a:r>
          </a:p>
          <a:p>
            <a:pPr marL="742950" lvl="1" indent="-285750"/>
            <a:r>
              <a:rPr lang="en-US" sz="2600" dirty="0"/>
              <a:t>positive Q corresponds to energy </a:t>
            </a:r>
            <a:r>
              <a:rPr lang="en-US" sz="2600" dirty="0" smtClean="0"/>
              <a:t>release </a:t>
            </a:r>
          </a:p>
          <a:p>
            <a:pPr marL="742950" lvl="1" indent="-285750"/>
            <a:r>
              <a:rPr lang="en-US" sz="2600" dirty="0" smtClean="0"/>
              <a:t>negative </a:t>
            </a:r>
            <a:r>
              <a:rPr lang="en-US" sz="2600" dirty="0"/>
              <a:t>Q to energy absorption</a:t>
            </a:r>
          </a:p>
          <a:p>
            <a:pPr marL="120650" indent="-285750"/>
            <a:r>
              <a:rPr lang="en-US" sz="2600" dirty="0"/>
              <a:t>Q terms given per nucleus </a:t>
            </a:r>
            <a:r>
              <a:rPr lang="en-US" sz="2600" dirty="0" smtClean="0"/>
              <a:t>transformed</a:t>
            </a:r>
          </a:p>
        </p:txBody>
      </p:sp>
      <p:graphicFrame>
        <p:nvGraphicFramePr>
          <p:cNvPr id="184324" name="Object 4"/>
          <p:cNvGraphicFramePr>
            <a:graphicFrameLocks noChangeAspect="1"/>
          </p:cNvGraphicFramePr>
          <p:nvPr/>
        </p:nvGraphicFramePr>
        <p:xfrm>
          <a:off x="2743200" y="5523731"/>
          <a:ext cx="4419600" cy="724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3" name="Equation" r:id="rId5" imgW="1460160" imgH="241200" progId="Equation.3">
                  <p:embed/>
                </p:oleObj>
              </mc:Choice>
              <mc:Fallback>
                <p:oleObj name="Equation" r:id="rId5" imgW="146016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523731"/>
                        <a:ext cx="4419600" cy="7246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2743200" y="6170612"/>
            <a:ext cx="3733800" cy="611188"/>
            <a:chOff x="2743200" y="2438400"/>
            <a:chExt cx="3733800" cy="611188"/>
          </a:xfrm>
        </p:grpSpPr>
        <p:sp>
          <p:nvSpPr>
            <p:cNvPr id="184325" name="Text Box 5"/>
            <p:cNvSpPr txBox="1">
              <a:spLocks noChangeArrowheads="1"/>
            </p:cNvSpPr>
            <p:nvPr/>
          </p:nvSpPr>
          <p:spPr bwMode="auto">
            <a:xfrm>
              <a:off x="2743200" y="2514600"/>
              <a:ext cx="1828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latin typeface="Times New Roman" pitchFamily="18" charset="0"/>
                </a:rPr>
                <a:t>Shorthand:</a:t>
              </a:r>
            </a:p>
          </p:txBody>
        </p:sp>
        <p:graphicFrame>
          <p:nvGraphicFramePr>
            <p:cNvPr id="184326" name="Object 6"/>
            <p:cNvGraphicFramePr>
              <a:graphicFrameLocks noChangeAspect="1"/>
            </p:cNvGraphicFramePr>
            <p:nvPr/>
          </p:nvGraphicFramePr>
          <p:xfrm>
            <a:off x="4267200" y="2438400"/>
            <a:ext cx="2209800" cy="611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14" name="Equation" r:id="rId7" imgW="825480" imgH="228600" progId="Equation.3">
                    <p:embed/>
                  </p:oleObj>
                </mc:Choice>
                <mc:Fallback>
                  <p:oleObj name="Equation" r:id="rId7" imgW="825480" imgH="22860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7200" y="2438400"/>
                          <a:ext cx="2209800" cy="6111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Down Arrow 1"/>
          <p:cNvSpPr/>
          <p:nvPr/>
        </p:nvSpPr>
        <p:spPr bwMode="auto">
          <a:xfrm rot="20521117">
            <a:off x="3608241" y="2113765"/>
            <a:ext cx="457200" cy="3701927"/>
          </a:xfrm>
          <a:prstGeom prst="downArrow">
            <a:avLst>
              <a:gd name="adj1" fmla="val 37368"/>
              <a:gd name="adj2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3200400" y="4495800"/>
            <a:ext cx="3581400" cy="130005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Oval 4"/>
          <p:cNvSpPr/>
          <p:nvPr/>
        </p:nvSpPr>
        <p:spPr bwMode="auto">
          <a:xfrm>
            <a:off x="4191000" y="6096000"/>
            <a:ext cx="2590800" cy="6858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</p:bldLst>
  </p:timing>
  <p:extLst mod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 smtClean="0"/>
              <a:t>Reactions:  Elastic </a:t>
            </a:r>
            <a:r>
              <a:rPr lang="en-US" dirty="0"/>
              <a:t>Scattering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534400" cy="54102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Elastic scattering</a:t>
            </a:r>
          </a:p>
          <a:p>
            <a:pPr lvl="1"/>
            <a:r>
              <a:rPr lang="en-US" sz="2400" dirty="0" smtClean="0"/>
              <a:t>kinetic </a:t>
            </a:r>
            <a:r>
              <a:rPr lang="en-US" sz="2400" dirty="0"/>
              <a:t>energy </a:t>
            </a:r>
            <a:r>
              <a:rPr lang="en-US" sz="2400" dirty="0" smtClean="0"/>
              <a:t>conserved</a:t>
            </a:r>
          </a:p>
          <a:p>
            <a:pPr lvl="1"/>
            <a:r>
              <a:rPr lang="en-US" sz="2400" dirty="0" smtClean="0"/>
              <a:t>Particles do not change</a:t>
            </a:r>
          </a:p>
          <a:p>
            <a:r>
              <a:rPr lang="en-US" sz="2400" dirty="0" smtClean="0"/>
              <a:t>Simplest </a:t>
            </a:r>
            <a:r>
              <a:rPr lang="en-US" sz="2400" dirty="0"/>
              <a:t>consequence of a nuclear collision</a:t>
            </a:r>
          </a:p>
          <a:p>
            <a:pPr marL="742950" lvl="1" indent="-285750"/>
            <a:r>
              <a:rPr lang="en-US" sz="2400" dirty="0" smtClean="0"/>
              <a:t>Not </a:t>
            </a:r>
            <a:r>
              <a:rPr lang="en-US" sz="2400" dirty="0"/>
              <a:t>a “reaction</a:t>
            </a:r>
            <a:r>
              <a:rPr lang="en-US" sz="2400" dirty="0" smtClean="0"/>
              <a:t>”</a:t>
            </a:r>
          </a:p>
          <a:p>
            <a:pPr marL="1200150" lvl="2" indent="-285750"/>
            <a:r>
              <a:rPr lang="en-US" sz="2400" dirty="0" smtClean="0"/>
              <a:t>no exchange of nucleons or creation of particles</a:t>
            </a:r>
            <a:endParaRPr lang="en-US" sz="2400" dirty="0"/>
          </a:p>
          <a:p>
            <a:r>
              <a:rPr lang="en-US" sz="2400" dirty="0"/>
              <a:t>Particles do not change their identity during the process and the sum of their kinetic energies remains </a:t>
            </a:r>
            <a:r>
              <a:rPr lang="en-US" sz="2400" dirty="0" smtClean="0"/>
              <a:t>constant</a:t>
            </a:r>
          </a:p>
          <a:p>
            <a:r>
              <a:rPr lang="en-US" sz="2400" dirty="0" smtClean="0"/>
              <a:t>Elastic </a:t>
            </a:r>
            <a:r>
              <a:rPr lang="en-US" sz="2400" dirty="0"/>
              <a:t>scattering will also have a contribution from nuclear </a:t>
            </a:r>
            <a:r>
              <a:rPr lang="en-US" sz="2400" dirty="0" smtClean="0"/>
              <a:t>forces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884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Low-Energy Reactions with Light Projectiles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04900"/>
            <a:ext cx="4191000" cy="57531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en-US" sz="3200" dirty="0"/>
              <a:t>Slow-Neutron Reactions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3200" dirty="0" smtClean="0"/>
              <a:t>Purest </a:t>
            </a:r>
            <a:r>
              <a:rPr lang="en-US" sz="3200" dirty="0"/>
              <a:t>example of compound-nucleus behavior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3200" dirty="0"/>
              <a:t>1/v law governs most neutron cross sections in region of thermal energies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3200" dirty="0"/>
              <a:t>neutrons available only from nuclear reactions </a:t>
            </a:r>
            <a:endParaRPr lang="en-US" sz="3200" dirty="0" smtClean="0"/>
          </a:p>
          <a:p>
            <a:pPr marL="1200150" lvl="2" indent="-285750">
              <a:lnSpc>
                <a:spcPct val="80000"/>
              </a:lnSpc>
            </a:pPr>
            <a:r>
              <a:rPr lang="en-US" sz="3200" dirty="0" smtClean="0"/>
              <a:t>Range of energies can be obtained</a:t>
            </a:r>
            <a:endParaRPr lang="en-US" sz="3200" dirty="0"/>
          </a:p>
          <a:p>
            <a:pPr>
              <a:lnSpc>
                <a:spcPct val="80000"/>
              </a:lnSpc>
            </a:pPr>
            <a:r>
              <a:rPr lang="en-US" sz="3200" dirty="0"/>
              <a:t>Reaction Cross Sections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3200" dirty="0"/>
              <a:t>Coulomb barrier </a:t>
            </a:r>
            <a:r>
              <a:rPr lang="en-US" sz="3200" dirty="0" smtClean="0"/>
              <a:t>prevents study of nuclear </a:t>
            </a:r>
            <a:r>
              <a:rPr lang="en-US" sz="3200" dirty="0"/>
              <a:t>reactions </a:t>
            </a:r>
            <a:r>
              <a:rPr lang="en-US" sz="3200" dirty="0" smtClean="0"/>
              <a:t>with charged particles below 1 MeV</a:t>
            </a:r>
            <a:endParaRPr lang="en-US" sz="3200" dirty="0"/>
          </a:p>
          <a:p>
            <a:pPr marL="1143000" lvl="2" indent="-228600">
              <a:lnSpc>
                <a:spcPct val="80000"/>
              </a:lnSpc>
            </a:pPr>
            <a:r>
              <a:rPr lang="en-US" sz="3200" dirty="0"/>
              <a:t>resonances no longer observable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3200" dirty="0"/>
              <a:t>with increasing energy, increasing variety of reactions possible</a:t>
            </a:r>
          </a:p>
        </p:txBody>
      </p:sp>
      <p:pic>
        <p:nvPicPr>
          <p:cNvPr id="4" name="Picture 2" descr="http://www.kayelaby.npl.co.uk/images/p5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1447800"/>
            <a:ext cx="5062820" cy="4429125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 bwMode="auto">
          <a:xfrm flipH="1" flipV="1">
            <a:off x="4495800" y="2819400"/>
            <a:ext cx="4495800" cy="21336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Curved Right Arrow 5"/>
          <p:cNvSpPr/>
          <p:nvPr/>
        </p:nvSpPr>
        <p:spPr bwMode="auto">
          <a:xfrm rot="17523449">
            <a:off x="3720686" y="1837824"/>
            <a:ext cx="1219200" cy="3447836"/>
          </a:xfrm>
          <a:prstGeom prst="curved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5" cstate="print"/>
          <a:srcRect r="18750" b="13424"/>
          <a:stretch>
            <a:fillRect/>
          </a:stretch>
        </p:blipFill>
        <p:spPr bwMode="auto">
          <a:xfrm>
            <a:off x="6156954" y="734187"/>
            <a:ext cx="2967862" cy="200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ight Arrow 9"/>
          <p:cNvSpPr/>
          <p:nvPr/>
        </p:nvSpPr>
        <p:spPr bwMode="auto">
          <a:xfrm rot="19558780">
            <a:off x="3301259" y="3144368"/>
            <a:ext cx="4040729" cy="507127"/>
          </a:xfrm>
          <a:prstGeom prst="rightArrow">
            <a:avLst>
              <a:gd name="adj1" fmla="val 65237"/>
              <a:gd name="adj2" fmla="val 48049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2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7150" cap="flat" cmpd="sng" algn="ctr">
            <a:solidFill>
              <a:srgbClr val="E27E7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3340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 animBg="1"/>
      <p:bldP spid="10" grpId="1" animBg="1"/>
    </p:bldLst>
  </p:timing>
  <p:extLst mod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Low-Energy Reactions</a:t>
            </a:r>
            <a:endParaRPr lang="en-US" dirty="0"/>
          </a:p>
        </p:txBody>
      </p:sp>
      <p:sp>
        <p:nvSpPr>
          <p:cNvPr id="239618" name="Rectangle 2"/>
          <p:cNvSpPr>
            <a:spLocks noGrp="1" noChangeArrowheads="1"/>
          </p:cNvSpPr>
          <p:nvPr>
            <p:ph idx="1"/>
          </p:nvPr>
        </p:nvSpPr>
        <p:spPr>
          <a:xfrm>
            <a:off x="304800" y="990600"/>
            <a:ext cx="8458200" cy="5638800"/>
          </a:xfrm>
        </p:spPr>
        <p:txBody>
          <a:bodyPr>
            <a:normAutofit fontScale="62500" lnSpcReduction="20000"/>
          </a:bodyPr>
          <a:lstStyle/>
          <a:p>
            <a:r>
              <a:rPr lang="en-US" sz="3300" dirty="0"/>
              <a:t>Deuteron Reactions</a:t>
            </a:r>
          </a:p>
          <a:p>
            <a:pPr marL="742950" lvl="1" indent="-285750"/>
            <a:r>
              <a:rPr lang="en-US" sz="3300" dirty="0" smtClean="0"/>
              <a:t>Prevalence of one nucleon stripping</a:t>
            </a:r>
            <a:endParaRPr lang="en-US" sz="3300" dirty="0"/>
          </a:p>
          <a:p>
            <a:pPr marL="1143000" lvl="2" indent="-228600"/>
            <a:r>
              <a:rPr lang="en-US" sz="3300" dirty="0"/>
              <a:t>large size and loose binding of </a:t>
            </a:r>
            <a:r>
              <a:rPr lang="en-US" sz="3300" dirty="0" smtClean="0"/>
              <a:t>deuteron</a:t>
            </a:r>
          </a:p>
          <a:p>
            <a:pPr marL="1143000" lvl="2" indent="-228600"/>
            <a:r>
              <a:rPr lang="en-US" sz="3300" dirty="0" smtClean="0"/>
              <a:t>Only proton and neutron in deuteron nucleus</a:t>
            </a:r>
          </a:p>
          <a:p>
            <a:pPr marL="1485900" lvl="3"/>
            <a:r>
              <a:rPr lang="en-US" sz="3300" dirty="0" smtClean="0"/>
              <a:t>Proton charge carries both nucleons</a:t>
            </a:r>
            <a:endParaRPr lang="en-US" sz="3300" dirty="0"/>
          </a:p>
          <a:p>
            <a:pPr marL="742950" lvl="1" indent="-285750"/>
            <a:r>
              <a:rPr lang="en-US" sz="3300" dirty="0" smtClean="0"/>
              <a:t>Neutron </a:t>
            </a:r>
            <a:r>
              <a:rPr lang="en-US" sz="3300" dirty="0"/>
              <a:t>comes within range of nuclear forces while proton is still outside most of Coulomb barrier</a:t>
            </a:r>
          </a:p>
          <a:p>
            <a:pPr marL="1143000" lvl="2" indent="-228600"/>
            <a:r>
              <a:rPr lang="en-US" sz="3300" dirty="0" smtClean="0"/>
              <a:t>Inherent in large </a:t>
            </a:r>
            <a:r>
              <a:rPr lang="en-US" sz="3300" dirty="0"/>
              <a:t>neutron-proton distance in deuteron</a:t>
            </a:r>
          </a:p>
          <a:p>
            <a:pPr marL="1143000" lvl="2" indent="-228600"/>
            <a:r>
              <a:rPr lang="en-US" sz="3300" dirty="0"/>
              <a:t>weakly bound deuteron can be broken </a:t>
            </a:r>
            <a:r>
              <a:rPr lang="en-US" sz="3300" dirty="0" smtClean="0"/>
              <a:t>up</a:t>
            </a:r>
          </a:p>
          <a:p>
            <a:pPr marL="1485900" lvl="3"/>
            <a:r>
              <a:rPr lang="en-US" sz="3300" dirty="0" smtClean="0"/>
              <a:t>proton </a:t>
            </a:r>
            <a:r>
              <a:rPr lang="en-US" sz="3300" dirty="0"/>
              <a:t>outside barrier</a:t>
            </a:r>
          </a:p>
          <a:p>
            <a:r>
              <a:rPr lang="en-US" sz="3300" dirty="0"/>
              <a:t>Competition among Reactions</a:t>
            </a:r>
          </a:p>
          <a:p>
            <a:pPr marL="742950" lvl="1" indent="-285750"/>
            <a:r>
              <a:rPr lang="en-US" sz="3300" dirty="0"/>
              <a:t>depends on relative probabilities for emission of various particles from compound nucleus</a:t>
            </a:r>
          </a:p>
          <a:p>
            <a:pPr marL="1143000" lvl="2" indent="-228600"/>
            <a:r>
              <a:rPr lang="en-US" sz="3300" dirty="0"/>
              <a:t>determined  </a:t>
            </a:r>
            <a:r>
              <a:rPr lang="en-US" sz="3300" dirty="0" smtClean="0"/>
              <a:t>by number of factors</a:t>
            </a:r>
          </a:p>
          <a:p>
            <a:pPr marL="1485900" lvl="3"/>
            <a:r>
              <a:rPr lang="en-US" sz="3300" dirty="0" smtClean="0"/>
              <a:t>energy available</a:t>
            </a:r>
          </a:p>
          <a:p>
            <a:pPr marL="1485900" lvl="3"/>
            <a:r>
              <a:rPr lang="en-US" sz="3300" dirty="0" smtClean="0"/>
              <a:t>Coulomb barrier</a:t>
            </a:r>
          </a:p>
          <a:p>
            <a:pPr marL="1485900" lvl="3"/>
            <a:r>
              <a:rPr lang="en-US" sz="3300" dirty="0" smtClean="0"/>
              <a:t>density </a:t>
            </a:r>
            <a:r>
              <a:rPr lang="en-US" sz="3300" dirty="0"/>
              <a:t>of final states in product nucleus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9887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Energy Reactions</a:t>
            </a:r>
            <a:endParaRPr lang="en-US" dirty="0"/>
          </a:p>
        </p:txBody>
      </p:sp>
      <p:sp>
        <p:nvSpPr>
          <p:cNvPr id="249858" name="Rectangle 2"/>
          <p:cNvSpPr>
            <a:spLocks noGrp="1" noChangeArrowheads="1"/>
          </p:cNvSpPr>
          <p:nvPr>
            <p:ph idx="1"/>
          </p:nvPr>
        </p:nvSpPr>
        <p:spPr>
          <a:xfrm>
            <a:off x="304800" y="1066800"/>
            <a:ext cx="5791200" cy="32766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80000"/>
              </a:lnSpc>
            </a:pPr>
            <a:r>
              <a:rPr lang="en-US" dirty="0"/>
              <a:t>Spallation Products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dirty="0"/>
              <a:t>products in immediate neighborhood </a:t>
            </a:r>
            <a:r>
              <a:rPr lang="en-US" dirty="0" smtClean="0"/>
              <a:t>of </a:t>
            </a:r>
            <a:r>
              <a:rPr lang="en-US" dirty="0"/>
              <a:t>target element found in highest </a:t>
            </a:r>
            <a:r>
              <a:rPr lang="en-US" dirty="0" smtClean="0"/>
              <a:t>yields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dirty="0" smtClean="0"/>
              <a:t>within 10 to 20 mass numbers</a:t>
            </a:r>
            <a:endParaRPr lang="en-US" dirty="0"/>
          </a:p>
          <a:p>
            <a:pPr marL="742950" lvl="1" indent="-285750">
              <a:lnSpc>
                <a:spcPct val="80000"/>
              </a:lnSpc>
            </a:pPr>
            <a:r>
              <a:rPr lang="en-US" dirty="0"/>
              <a:t>yields tend </a:t>
            </a:r>
            <a:r>
              <a:rPr lang="en-US" dirty="0" smtClean="0"/>
              <a:t>to form in two regions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dirty="0" smtClean="0">
                <a:sym typeface="Symbol" pitchFamily="18" charset="2"/>
              </a:rPr>
              <a:t> </a:t>
            </a:r>
            <a:r>
              <a:rPr lang="en-US" dirty="0">
                <a:sym typeface="Symbol" pitchFamily="18" charset="2"/>
              </a:rPr>
              <a:t>stability </a:t>
            </a:r>
            <a:r>
              <a:rPr lang="en-US" dirty="0" smtClean="0">
                <a:sym typeface="Symbol" pitchFamily="18" charset="2"/>
              </a:rPr>
              <a:t>for medium-weight </a:t>
            </a:r>
            <a:r>
              <a:rPr lang="en-US" dirty="0">
                <a:sym typeface="Symbol" pitchFamily="18" charset="2"/>
              </a:rPr>
              <a:t>products </a:t>
            </a:r>
            <a:endParaRPr lang="en-US" dirty="0" smtClean="0">
              <a:sym typeface="Symbol" pitchFamily="18" charset="2"/>
            </a:endParaRPr>
          </a:p>
          <a:p>
            <a:pPr marL="742950" lvl="1" indent="-285750">
              <a:lnSpc>
                <a:spcPct val="80000"/>
              </a:lnSpc>
            </a:pPr>
            <a:r>
              <a:rPr lang="en-US" dirty="0" smtClean="0">
                <a:sym typeface="Symbol" pitchFamily="18" charset="2"/>
              </a:rPr>
              <a:t>neutron-deficient </a:t>
            </a:r>
            <a:r>
              <a:rPr lang="en-US" dirty="0">
                <a:sym typeface="Symbol" pitchFamily="18" charset="2"/>
              </a:rPr>
              <a:t>side of stability with increasing Z of </a:t>
            </a:r>
            <a:r>
              <a:rPr lang="en-US" dirty="0" smtClean="0">
                <a:sym typeface="Symbol" pitchFamily="18" charset="2"/>
              </a:rPr>
              <a:t>products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dirty="0" smtClean="0">
                <a:sym typeface="Symbol" pitchFamily="18" charset="2"/>
              </a:rPr>
              <a:t>Used to produce beam of neutrons at spallation neutron source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dirty="0" smtClean="0">
                <a:sym typeface="Symbol" pitchFamily="18" charset="2"/>
              </a:rPr>
              <a:t>Heavy Z will produce 20-30 neutrons 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dirty="0" smtClean="0">
                <a:sym typeface="Symbol" pitchFamily="18" charset="2"/>
              </a:rPr>
              <a:t>Basis of Spallation neutron source (</a:t>
            </a:r>
            <a:r>
              <a:rPr lang="en-US" dirty="0">
                <a:hlinkClick r:id="rId3"/>
              </a:rPr>
              <a:t>http://neutrons.ornl.gov/facilities/SNS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)</a:t>
            </a:r>
            <a:endParaRPr lang="en-US" dirty="0">
              <a:sym typeface="Symbol" pitchFamily="18" charset="2"/>
            </a:endParaRPr>
          </a:p>
          <a:p>
            <a:pPr>
              <a:lnSpc>
                <a:spcPct val="80000"/>
              </a:lnSpc>
            </a:pPr>
            <a:r>
              <a:rPr lang="en-US" dirty="0">
                <a:sym typeface="Symbol" pitchFamily="18" charset="2"/>
              </a:rPr>
              <a:t>High-Energy Fission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dirty="0">
                <a:sym typeface="Symbol" pitchFamily="18" charset="2"/>
              </a:rPr>
              <a:t>single broad peak in mass-yield curve instead of double hump seen in thermal-neutron fission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dirty="0">
                <a:sym typeface="Symbol" pitchFamily="18" charset="2"/>
              </a:rPr>
              <a:t>many neutron-deficient </a:t>
            </a:r>
            <a:r>
              <a:rPr lang="en-US" dirty="0" smtClean="0">
                <a:sym typeface="Symbol" pitchFamily="18" charset="2"/>
              </a:rPr>
              <a:t>nuclides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dirty="0" smtClean="0">
                <a:sym typeface="Symbol" pitchFamily="18" charset="2"/>
              </a:rPr>
              <a:t> </a:t>
            </a:r>
            <a:r>
              <a:rPr lang="en-US" dirty="0">
                <a:sym typeface="Symbol" pitchFamily="18" charset="2"/>
              </a:rPr>
              <a:t>especially among heavy products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dirty="0">
                <a:sym typeface="Symbol" pitchFamily="18" charset="2"/>
              </a:rPr>
              <a:t>originate from processes involving higher deposition </a:t>
            </a:r>
            <a:r>
              <a:rPr lang="en-US" dirty="0" smtClean="0">
                <a:sym typeface="Symbol" pitchFamily="18" charset="2"/>
              </a:rPr>
              <a:t>energies 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dirty="0" smtClean="0">
                <a:sym typeface="Symbol" pitchFamily="18" charset="2"/>
              </a:rPr>
              <a:t>lower </a:t>
            </a:r>
            <a:r>
              <a:rPr lang="en-US" dirty="0">
                <a:sym typeface="Symbol" pitchFamily="18" charset="2"/>
              </a:rPr>
              <a:t>kinetic </a:t>
            </a:r>
            <a:r>
              <a:rPr lang="en-US" dirty="0" smtClean="0">
                <a:sym typeface="Symbol" pitchFamily="18" charset="2"/>
              </a:rPr>
              <a:t>energies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dirty="0" smtClean="0">
                <a:sym typeface="Symbol" pitchFamily="18" charset="2"/>
              </a:rPr>
              <a:t>do </a:t>
            </a:r>
            <a:r>
              <a:rPr lang="en-US" dirty="0">
                <a:sym typeface="Symbol" pitchFamily="18" charset="2"/>
              </a:rPr>
              <a:t>not appear to have partners of comparable </a:t>
            </a:r>
            <a:r>
              <a:rPr lang="en-US" dirty="0" smtClean="0">
                <a:sym typeface="Symbol" pitchFamily="18" charset="2"/>
              </a:rPr>
              <a:t>mass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dirty="0" smtClean="0">
                <a:sym typeface="Symbol" pitchFamily="18" charset="2"/>
              </a:rPr>
              <a:t>arise </a:t>
            </a:r>
            <a:r>
              <a:rPr lang="en-US" dirty="0">
                <a:sym typeface="Symbol" pitchFamily="18" charset="2"/>
              </a:rPr>
              <a:t>from spallation-like or fragmentation reactions</a:t>
            </a:r>
          </a:p>
        </p:txBody>
      </p:sp>
      <p:pic>
        <p:nvPicPr>
          <p:cNvPr id="443394" name="Picture 2" descr="http://www.physics.uu.se/tk/sites/physics.uu.se.tk/files/Ufiss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354628"/>
            <a:ext cx="6781800" cy="242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9476" name="Picture 4" descr="http://www.psi.ch/media/ImageBoard/igp_1024x640%3E_spallation_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43000"/>
            <a:ext cx="320040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912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3" name="Picture 5"/>
          <p:cNvPicPr>
            <a:picLocks noChangeAspect="1" noChangeArrowheads="1"/>
          </p:cNvPicPr>
          <p:nvPr/>
        </p:nvPicPr>
        <p:blipFill>
          <a:blip r:embed="rId3" cstate="print"/>
          <a:srcRect t="5568"/>
          <a:stretch>
            <a:fillRect/>
          </a:stretch>
        </p:blipFill>
        <p:spPr bwMode="auto">
          <a:xfrm>
            <a:off x="2514600" y="3581400"/>
            <a:ext cx="5779790" cy="311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78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9144000" cy="3276600"/>
          </a:xfrm>
        </p:spPr>
        <p:txBody>
          <a:bodyPr>
            <a:normAutofit fontScale="47500" lnSpcReduction="20000"/>
          </a:bodyPr>
          <a:lstStyle/>
          <a:p>
            <a:r>
              <a:rPr lang="en-US" sz="3100" dirty="0"/>
              <a:t>Mass-Yield Curves</a:t>
            </a:r>
          </a:p>
          <a:p>
            <a:pPr marL="742950" lvl="1" indent="-285750"/>
            <a:r>
              <a:rPr lang="en-US" sz="3100" dirty="0"/>
              <a:t>at low energies, compound-nucleus picture </a:t>
            </a:r>
            <a:r>
              <a:rPr lang="en-US" sz="3100" dirty="0" smtClean="0"/>
              <a:t>dominates</a:t>
            </a:r>
          </a:p>
          <a:p>
            <a:pPr marL="1200150" lvl="2" indent="-285750"/>
            <a:r>
              <a:rPr lang="en-US" sz="3100" dirty="0" smtClean="0"/>
              <a:t>as </a:t>
            </a:r>
            <a:r>
              <a:rPr lang="en-US" sz="3100" dirty="0"/>
              <a:t>energy increases importance of direct reactions and </a:t>
            </a:r>
            <a:r>
              <a:rPr lang="en-US" sz="3100" dirty="0" smtClean="0"/>
              <a:t>preequilibrium</a:t>
            </a:r>
            <a:r>
              <a:rPr lang="en-US" sz="3100" dirty="0"/>
              <a:t> </a:t>
            </a:r>
            <a:r>
              <a:rPr lang="en-US" sz="3100" dirty="0" smtClean="0"/>
              <a:t>(pre-compound nucleus) emission increase</a:t>
            </a:r>
          </a:p>
          <a:p>
            <a:pPr marL="1143000" lvl="2" indent="-228600"/>
            <a:r>
              <a:rPr lang="en-US" sz="3100" dirty="0" smtClean="0"/>
              <a:t>above </a:t>
            </a:r>
            <a:r>
              <a:rPr lang="en-US" sz="3100" dirty="0"/>
              <a:t>100 MeV, nuclear reactions proceed nearly completely by direct interactions</a:t>
            </a:r>
          </a:p>
          <a:p>
            <a:pPr marL="742950" lvl="1" indent="-285750"/>
            <a:r>
              <a:rPr lang="en-US" sz="3100" dirty="0"/>
              <a:t>products down to mass number 150 are spallation products</a:t>
            </a:r>
          </a:p>
          <a:p>
            <a:pPr marL="742950" lvl="1" indent="-285750"/>
            <a:r>
              <a:rPr lang="en-US" sz="3100" dirty="0"/>
              <a:t>those between mass numbers 60 and 140 are fission products</a:t>
            </a:r>
          </a:p>
          <a:p>
            <a:r>
              <a:rPr lang="en-US" sz="3100" dirty="0"/>
              <a:t>Cascade-Evaporation </a:t>
            </a:r>
            <a:r>
              <a:rPr lang="en-US" sz="3100" dirty="0" smtClean="0"/>
              <a:t>Model</a:t>
            </a:r>
          </a:p>
          <a:p>
            <a:pPr lvl="1"/>
            <a:r>
              <a:rPr lang="en-US" sz="3100" dirty="0" smtClean="0"/>
              <a:t>Above 100 MeV reactions</a:t>
            </a:r>
          </a:p>
          <a:p>
            <a:pPr lvl="1"/>
            <a:r>
              <a:rPr lang="en-US" sz="3100" dirty="0" smtClean="0"/>
              <a:t>energy of the incident proton larger than interaction energy between the nucleons in the nucleus</a:t>
            </a:r>
          </a:p>
          <a:p>
            <a:pPr lvl="1"/>
            <a:r>
              <a:rPr lang="en-US" sz="3100" dirty="0" smtClean="0"/>
              <a:t>Wavelength less than average distance between nucleons</a:t>
            </a:r>
          </a:p>
          <a:p>
            <a:pPr lvl="2"/>
            <a:r>
              <a:rPr lang="en-US" sz="3100" dirty="0" smtClean="0"/>
              <a:t>proton will collide with one nucleon at a time within the nucleus</a:t>
            </a:r>
          </a:p>
          <a:p>
            <a:pPr lvl="3"/>
            <a:r>
              <a:rPr lang="en-US" sz="3100" dirty="0" smtClean="0"/>
              <a:t>high-energy proton makes only a few collisions in nucleus</a:t>
            </a:r>
          </a:p>
          <a:p>
            <a:pPr lvl="3"/>
            <a:r>
              <a:rPr lang="en-US" sz="3100" dirty="0" smtClean="0"/>
              <a:t>Produces nucleons with high energy</a:t>
            </a:r>
          </a:p>
          <a:p>
            <a:pPr marL="742950" lvl="1" indent="-285750"/>
            <a:endParaRPr lang="en-US" sz="4400" dirty="0"/>
          </a:p>
          <a:p>
            <a:pPr marL="742950" lvl="1" indent="-285750"/>
            <a:endParaRPr lang="en-US" sz="2400" dirty="0"/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772400" cy="762000"/>
          </a:xfrm>
        </p:spPr>
        <p:txBody>
          <a:bodyPr/>
          <a:lstStyle/>
          <a:p>
            <a:r>
              <a:rPr lang="en-US" dirty="0"/>
              <a:t>High-Energy Reactions</a:t>
            </a:r>
          </a:p>
        </p:txBody>
      </p:sp>
    </p:spTree>
    <p:extLst>
      <p:ext uri="{BB962C8B-B14F-4D97-AF65-F5344CB8AC3E}">
        <p14:creationId xmlns:p14="http://schemas.microsoft.com/office/powerpoint/2010/main" val="3362781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/>
              <a:t>Heavy-Ion Reactions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534400" cy="5334000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 smtClean="0"/>
              <a:t>Range of heavy ion reactions </a:t>
            </a:r>
          </a:p>
          <a:p>
            <a:pPr lvl="1"/>
            <a:r>
              <a:rPr lang="en-US" sz="3200" dirty="0" smtClean="0"/>
              <a:t>elastic </a:t>
            </a:r>
            <a:r>
              <a:rPr lang="en-US" sz="3200" dirty="0"/>
              <a:t>and inelastic </a:t>
            </a:r>
            <a:r>
              <a:rPr lang="en-US" sz="3200" dirty="0" smtClean="0"/>
              <a:t>scattering</a:t>
            </a:r>
          </a:p>
          <a:p>
            <a:pPr lvl="1"/>
            <a:r>
              <a:rPr lang="en-US" sz="3200" dirty="0" smtClean="0"/>
              <a:t>compound-nucleus </a:t>
            </a:r>
            <a:r>
              <a:rPr lang="en-US" sz="3200" dirty="0"/>
              <a:t>formation, </a:t>
            </a:r>
            <a:endParaRPr lang="en-US" sz="3200" dirty="0" smtClean="0"/>
          </a:p>
          <a:p>
            <a:pPr lvl="1"/>
            <a:r>
              <a:rPr lang="en-US" sz="3200" dirty="0" smtClean="0"/>
              <a:t>direct interactions</a:t>
            </a:r>
          </a:p>
          <a:p>
            <a:pPr lvl="1"/>
            <a:r>
              <a:rPr lang="en-US" sz="3200" dirty="0" smtClean="0"/>
              <a:t>deeply </a:t>
            </a:r>
            <a:r>
              <a:rPr lang="en-US" sz="3200" dirty="0"/>
              <a:t>inelastic </a:t>
            </a:r>
            <a:r>
              <a:rPr lang="en-US" sz="3200" dirty="0" smtClean="0"/>
              <a:t>reaction</a:t>
            </a:r>
            <a:endParaRPr lang="en-US" sz="3200" dirty="0"/>
          </a:p>
          <a:p>
            <a:pPr marL="120650" indent="-285750"/>
            <a:r>
              <a:rPr lang="en-US" sz="3200" dirty="0" smtClean="0"/>
              <a:t>Reactions influence by parameter</a:t>
            </a:r>
          </a:p>
          <a:p>
            <a:pPr marL="742950" lvl="1" indent="-285750"/>
            <a:r>
              <a:rPr lang="en-US" sz="3200" dirty="0" smtClean="0"/>
              <a:t>impact </a:t>
            </a:r>
            <a:r>
              <a:rPr lang="en-US" sz="3200" dirty="0"/>
              <a:t>parameter of </a:t>
            </a:r>
            <a:r>
              <a:rPr lang="en-US" sz="3200" dirty="0" smtClean="0"/>
              <a:t>collision</a:t>
            </a:r>
          </a:p>
          <a:p>
            <a:pPr marL="742950" lvl="1" indent="-285750"/>
            <a:r>
              <a:rPr lang="en-US" sz="3200" dirty="0" smtClean="0"/>
              <a:t>kinetic </a:t>
            </a:r>
            <a:r>
              <a:rPr lang="en-US" sz="3200" dirty="0"/>
              <a:t>energy of </a:t>
            </a:r>
            <a:r>
              <a:rPr lang="en-US" sz="3200" dirty="0" smtClean="0"/>
              <a:t>projectile</a:t>
            </a:r>
          </a:p>
          <a:p>
            <a:pPr marL="742950" lvl="1" indent="-285750"/>
            <a:r>
              <a:rPr lang="en-US" sz="3200" dirty="0" smtClean="0"/>
              <a:t>masses </a:t>
            </a:r>
            <a:r>
              <a:rPr lang="en-US" sz="3200" dirty="0"/>
              <a:t>of target </a:t>
            </a:r>
            <a:endParaRPr lang="en-US" sz="3200" dirty="0" smtClean="0"/>
          </a:p>
          <a:p>
            <a:pPr marL="742950" lvl="1" indent="-285750"/>
            <a:r>
              <a:rPr lang="en-US" sz="3200" dirty="0" smtClean="0"/>
              <a:t>projectile nuclei</a:t>
            </a:r>
            <a:endParaRPr lang="en-US" sz="3200" dirty="0"/>
          </a:p>
          <a:p>
            <a:r>
              <a:rPr lang="en-US" sz="3200" dirty="0"/>
              <a:t>Elastic and Inelastic Scattering, Coulomb Excitation</a:t>
            </a:r>
          </a:p>
          <a:p>
            <a:pPr marL="742950" lvl="1" indent="-285750"/>
            <a:r>
              <a:rPr lang="en-US" sz="3200" dirty="0"/>
              <a:t>elastic-scattering measurements used to obtain information on interaction radii </a:t>
            </a:r>
            <a:endParaRPr lang="en-US" sz="3200" dirty="0" smtClean="0"/>
          </a:p>
          <a:p>
            <a:pPr marL="742950" lvl="1" indent="-285750"/>
            <a:r>
              <a:rPr lang="en-US" sz="3200" dirty="0" smtClean="0"/>
              <a:t>R=R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+R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</a:t>
            </a:r>
            <a:r>
              <a:rPr lang="en-US" sz="3200" dirty="0"/>
              <a:t>between mass numbers A</a:t>
            </a:r>
            <a:r>
              <a:rPr lang="en-US" sz="3200" baseline="-25000" dirty="0"/>
              <a:t>1</a:t>
            </a:r>
            <a:r>
              <a:rPr lang="en-US" sz="3200" dirty="0"/>
              <a:t> and A</a:t>
            </a:r>
            <a:r>
              <a:rPr lang="en-US" sz="3200" baseline="-25000" dirty="0"/>
              <a:t>2</a:t>
            </a:r>
            <a:endParaRPr lang="en-US" sz="3200" dirty="0"/>
          </a:p>
        </p:txBody>
      </p:sp>
      <p:graphicFrame>
        <p:nvGraphicFramePr>
          <p:cNvPr id="256004" name="Object 4"/>
          <p:cNvGraphicFramePr>
            <a:graphicFrameLocks noChangeAspect="1"/>
          </p:cNvGraphicFramePr>
          <p:nvPr/>
        </p:nvGraphicFramePr>
        <p:xfrm>
          <a:off x="5257800" y="3962400"/>
          <a:ext cx="3048000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9474" name="Equation" r:id="rId4" imgW="1104840" imgH="241200" progId="Equation.3">
                  <p:embed/>
                </p:oleObj>
              </mc:Choice>
              <mc:Fallback>
                <p:oleObj name="Equation" r:id="rId4" imgW="11048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962400"/>
                        <a:ext cx="3048000" cy="661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728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Heavy Ion Reactions</a:t>
            </a:r>
            <a:endParaRPr lang="en-US" dirty="0"/>
          </a:p>
        </p:txBody>
      </p:sp>
      <p:sp>
        <p:nvSpPr>
          <p:cNvPr id="258050" name="Rectangle 2"/>
          <p:cNvSpPr>
            <a:spLocks noGrp="1" noChangeArrowheads="1"/>
          </p:cNvSpPr>
          <p:nvPr>
            <p:ph idx="1"/>
          </p:nvPr>
        </p:nvSpPr>
        <p:spPr>
          <a:xfrm>
            <a:off x="381000" y="1066800"/>
            <a:ext cx="8077200" cy="5486400"/>
          </a:xfrm>
        </p:spPr>
        <p:txBody>
          <a:bodyPr>
            <a:normAutofit fontScale="70000" lnSpcReduction="20000"/>
          </a:bodyPr>
          <a:lstStyle/>
          <a:p>
            <a:pPr marL="120650" indent="-285750">
              <a:lnSpc>
                <a:spcPct val="90000"/>
              </a:lnSpc>
            </a:pPr>
            <a:r>
              <a:rPr lang="en-US" sz="3200" dirty="0" smtClean="0"/>
              <a:t>Inelastic scattering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3200" dirty="0" smtClean="0"/>
              <a:t>scattering </a:t>
            </a:r>
            <a:r>
              <a:rPr lang="en-US" sz="3200" dirty="0"/>
              <a:t>in which some of projectile’s kinetic energy transformed into excitation of target </a:t>
            </a:r>
            <a:r>
              <a:rPr lang="en-US" sz="3200" dirty="0" smtClean="0"/>
              <a:t>nucleus</a:t>
            </a:r>
          </a:p>
          <a:p>
            <a:pPr marL="1200150" lvl="2" indent="-285750">
              <a:lnSpc>
                <a:spcPct val="90000"/>
              </a:lnSpc>
            </a:pPr>
            <a:r>
              <a:rPr lang="en-US" sz="3200" dirty="0" smtClean="0"/>
              <a:t>greatest </a:t>
            </a:r>
            <a:r>
              <a:rPr lang="en-US" sz="3200" dirty="0"/>
              <a:t>importance at large impact parameters</a:t>
            </a:r>
          </a:p>
          <a:p>
            <a:pPr marL="685800" lvl="1" indent="-228600">
              <a:lnSpc>
                <a:spcPct val="90000"/>
              </a:lnSpc>
            </a:pPr>
            <a:r>
              <a:rPr lang="en-US" sz="3200" dirty="0"/>
              <a:t>heavy ions valuable </a:t>
            </a:r>
            <a:endParaRPr lang="en-US" sz="3200" dirty="0" smtClean="0"/>
          </a:p>
          <a:p>
            <a:pPr marL="1143000" lvl="2" indent="-228600">
              <a:lnSpc>
                <a:spcPct val="90000"/>
              </a:lnSpc>
            </a:pPr>
            <a:r>
              <a:rPr lang="en-US" sz="3200" dirty="0" smtClean="0"/>
              <a:t>can </a:t>
            </a:r>
            <a:r>
              <a:rPr lang="en-US" sz="3200" dirty="0"/>
              <a:t>excite high-spin states in target nuclei because of large angular momenta</a:t>
            </a:r>
          </a:p>
          <a:p>
            <a:pPr marL="120650" indent="-285750">
              <a:lnSpc>
                <a:spcPct val="90000"/>
              </a:lnSpc>
            </a:pPr>
            <a:r>
              <a:rPr lang="en-US" sz="3200" dirty="0" smtClean="0"/>
              <a:t>Can experience Coulomb excitation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3200" dirty="0" smtClean="0"/>
              <a:t>high charges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3200" dirty="0" smtClean="0"/>
              <a:t>below </a:t>
            </a:r>
            <a:r>
              <a:rPr lang="en-US" sz="3200" dirty="0"/>
              <a:t>Coulomb barrier </a:t>
            </a:r>
            <a:r>
              <a:rPr lang="en-US" sz="3200" dirty="0" smtClean="0"/>
              <a:t>heights </a:t>
            </a:r>
            <a:r>
              <a:rPr lang="en-US" sz="3200" dirty="0"/>
              <a:t>and excite nuclei by purely electromagnetic </a:t>
            </a:r>
            <a:r>
              <a:rPr lang="en-US" sz="3200" dirty="0" smtClean="0"/>
              <a:t>interactions</a:t>
            </a:r>
            <a:endParaRPr lang="en-US" sz="3200" dirty="0"/>
          </a:p>
          <a:p>
            <a:pPr>
              <a:lnSpc>
                <a:spcPct val="90000"/>
              </a:lnSpc>
            </a:pPr>
            <a:r>
              <a:rPr lang="en-US" sz="3200" dirty="0"/>
              <a:t>Transfer Reactions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3200" dirty="0"/>
              <a:t>stripping and pickup reactions prevalent with heavy ions</a:t>
            </a:r>
          </a:p>
          <a:p>
            <a:pPr marL="1143000" lvl="2" indent="-228600">
              <a:lnSpc>
                <a:spcPct val="90000"/>
              </a:lnSpc>
            </a:pPr>
            <a:r>
              <a:rPr lang="en-US" sz="3200" dirty="0"/>
              <a:t>take place at impact parameters just below those at which interactions are purely Coulombic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3200" dirty="0"/>
              <a:t>angular distributions show oscillatory, diffraction-like pattern when transfer reaction to single, well-defined state observed</a:t>
            </a:r>
          </a:p>
        </p:txBody>
      </p:sp>
    </p:spTree>
    <p:extLst>
      <p:ext uri="{BB962C8B-B14F-4D97-AF65-F5344CB8AC3E}">
        <p14:creationId xmlns:p14="http://schemas.microsoft.com/office/powerpoint/2010/main" val="1614604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28600"/>
            <a:ext cx="85344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Heavy Ion Reactions:  Deep Inelastic Reactions</a:t>
            </a:r>
            <a:endParaRPr lang="en-US" dirty="0"/>
          </a:p>
        </p:txBody>
      </p:sp>
      <p:sp>
        <p:nvSpPr>
          <p:cNvPr id="260098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990600"/>
            <a:ext cx="8305800" cy="5486400"/>
          </a:xfrm>
        </p:spPr>
        <p:txBody>
          <a:bodyPr>
            <a:normAutofit fontScale="92500" lnSpcReduction="10000"/>
          </a:bodyPr>
          <a:lstStyle/>
          <a:p>
            <a:pPr marL="120650" indent="-285750">
              <a:lnSpc>
                <a:spcPct val="90000"/>
              </a:lnSpc>
            </a:pPr>
            <a:r>
              <a:rPr lang="en-US" sz="2900" dirty="0" smtClean="0"/>
              <a:t>Relatively large amounts of nuclear matter transferred between target and projectile 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900" dirty="0" smtClean="0"/>
              <a:t>Show strongly forward-peaked angular distributions</a:t>
            </a:r>
          </a:p>
          <a:p>
            <a:pPr marL="685800" lvl="1" indent="-228600">
              <a:lnSpc>
                <a:spcPct val="90000"/>
              </a:lnSpc>
            </a:pPr>
            <a:r>
              <a:rPr lang="en-US" sz="2900" dirty="0" smtClean="0"/>
              <a:t>“Grazing contact mechanism”</a:t>
            </a:r>
          </a:p>
          <a:p>
            <a:pPr marL="63500" indent="-228600">
              <a:lnSpc>
                <a:spcPct val="80000"/>
              </a:lnSpc>
            </a:pPr>
            <a:r>
              <a:rPr lang="en-US" sz="2900" dirty="0" smtClean="0"/>
              <a:t>Products with masses in vicinity of projectile mass appear at angles other than classical grazing angle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sz="2900" dirty="0" smtClean="0"/>
              <a:t>Relatively small kinetic energies</a:t>
            </a:r>
          </a:p>
          <a:p>
            <a:pPr marL="120650" indent="-285750">
              <a:lnSpc>
                <a:spcPct val="80000"/>
              </a:lnSpc>
            </a:pPr>
            <a:r>
              <a:rPr lang="en-US" sz="2900" dirty="0" smtClean="0"/>
              <a:t>Total kinetic energies of products strongly correlated with amount of mass transfer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sz="2900" dirty="0" smtClean="0"/>
              <a:t>Increasing mass difference of product and projectile lowers kinetic energy</a:t>
            </a:r>
          </a:p>
          <a:p>
            <a:pPr marL="63500" indent="-228600">
              <a:lnSpc>
                <a:spcPct val="80000"/>
              </a:lnSpc>
            </a:pPr>
            <a:r>
              <a:rPr lang="en-US" sz="2900" dirty="0" smtClean="0"/>
              <a:t>Product will dissociate into two fragments 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sz="2900" dirty="0" smtClean="0"/>
              <a:t>Appreciable fraction of incident kinetic energy dissipated and goes into internal excitation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7231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Compound-Nucleus Reactions</a:t>
            </a:r>
            <a:endParaRPr lang="en-US" dirty="0"/>
          </a:p>
        </p:txBody>
      </p:sp>
      <p:sp>
        <p:nvSpPr>
          <p:cNvPr id="264194" name="Rectangle 2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5105400" cy="5562600"/>
          </a:xfrm>
        </p:spPr>
        <p:txBody>
          <a:bodyPr>
            <a:normAutofit fontScale="85000" lnSpcReduction="20000"/>
          </a:bodyPr>
          <a:lstStyle/>
          <a:p>
            <a:pPr marL="120650" indent="-285750">
              <a:lnSpc>
                <a:spcPct val="80000"/>
              </a:lnSpc>
            </a:pPr>
            <a:r>
              <a:rPr lang="en-US" sz="2600" dirty="0" smtClean="0"/>
              <a:t>Compound-nucleus </a:t>
            </a:r>
            <a:r>
              <a:rPr lang="en-US" sz="2600" dirty="0"/>
              <a:t>formation can only take place over a restricted range of small impact parameters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dirty="0"/>
              <a:t>can define critical angular momentum above which complete fusion cannot occur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dirty="0">
                <a:sym typeface="Symbol" pitchFamily="18" charset="2"/>
              </a:rPr>
              <a:t></a:t>
            </a:r>
            <a:r>
              <a:rPr lang="en-US" baseline="-25000" dirty="0">
                <a:sym typeface="Symbol" pitchFamily="18" charset="2"/>
              </a:rPr>
              <a:t>cf</a:t>
            </a:r>
            <a:r>
              <a:rPr lang="en-US" dirty="0">
                <a:sym typeface="Symbol" pitchFamily="18" charset="2"/>
              </a:rPr>
              <a:t>/</a:t>
            </a:r>
            <a:r>
              <a:rPr lang="en-US" baseline="-25000" dirty="0">
                <a:sym typeface="Symbol" pitchFamily="18" charset="2"/>
              </a:rPr>
              <a:t>R</a:t>
            </a:r>
            <a:r>
              <a:rPr lang="en-US" dirty="0">
                <a:sym typeface="Symbol" pitchFamily="18" charset="2"/>
              </a:rPr>
              <a:t> decreases with increasing bombarding energy</a:t>
            </a:r>
          </a:p>
          <a:p>
            <a:pPr marL="120650" indent="-285750">
              <a:lnSpc>
                <a:spcPct val="80000"/>
              </a:lnSpc>
            </a:pPr>
            <a:r>
              <a:rPr lang="en-US" sz="2600" dirty="0" smtClean="0"/>
              <a:t>Neutron deficient heavy </a:t>
            </a:r>
            <a:r>
              <a:rPr lang="en-US" sz="2600" dirty="0"/>
              <a:t>ions produce compound nuclei on neutron-deficient side of </a:t>
            </a:r>
            <a:r>
              <a:rPr lang="en-US" sz="2600" dirty="0">
                <a:sym typeface="Symbol" pitchFamily="18" charset="2"/>
              </a:rPr>
              <a:t> stability belt</a:t>
            </a:r>
          </a:p>
          <a:p>
            <a:pPr marL="120650" indent="-285750">
              <a:lnSpc>
                <a:spcPct val="80000"/>
              </a:lnSpc>
            </a:pPr>
            <a:r>
              <a:rPr lang="en-US" sz="2600" dirty="0">
                <a:sym typeface="Symbol" pitchFamily="18" charset="2"/>
              </a:rPr>
              <a:t>H</a:t>
            </a:r>
            <a:r>
              <a:rPr lang="en-US" sz="2600" dirty="0" smtClean="0">
                <a:sym typeface="Symbol" pitchFamily="18" charset="2"/>
              </a:rPr>
              <a:t>eavy </a:t>
            </a:r>
            <a:r>
              <a:rPr lang="en-US" sz="2600" dirty="0">
                <a:sym typeface="Symbol" pitchFamily="18" charset="2"/>
              </a:rPr>
              <a:t>ion of energy above Coulomb barrier brings enough excitation energy to evaporate several </a:t>
            </a:r>
            <a:r>
              <a:rPr lang="en-US" sz="2600" dirty="0" smtClean="0">
                <a:sym typeface="Symbol" pitchFamily="18" charset="2"/>
              </a:rPr>
              <a:t>nucleons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2600" dirty="0" smtClean="0">
                <a:sym typeface="Symbol" pitchFamily="18" charset="2"/>
              </a:rPr>
              <a:t>5-10 MeV deexcitation for neutron evaporation</a:t>
            </a:r>
            <a:endParaRPr lang="en-US" sz="2600" dirty="0">
              <a:sym typeface="Symbol" pitchFamily="18" charset="2"/>
            </a:endParaRPr>
          </a:p>
          <a:p>
            <a:pPr marL="120650" indent="-285750">
              <a:lnSpc>
                <a:spcPct val="80000"/>
              </a:lnSpc>
            </a:pPr>
            <a:r>
              <a:rPr lang="en-US" sz="2600" dirty="0">
                <a:sym typeface="Symbol" pitchFamily="18" charset="2"/>
              </a:rPr>
              <a:t>heavy-ion reactions </a:t>
            </a:r>
            <a:r>
              <a:rPr lang="en-US" sz="2600" dirty="0" smtClean="0">
                <a:sym typeface="Symbol" pitchFamily="18" charset="2"/>
              </a:rPr>
              <a:t>needed for </a:t>
            </a:r>
            <a:r>
              <a:rPr lang="en-US" sz="2600" dirty="0">
                <a:sym typeface="Symbol" pitchFamily="18" charset="2"/>
              </a:rPr>
              <a:t>reaching predicted island of stability around Z=114 to </a:t>
            </a:r>
            <a:r>
              <a:rPr lang="en-US" sz="2600" dirty="0" smtClean="0">
                <a:sym typeface="Symbol" pitchFamily="18" charset="2"/>
              </a:rPr>
              <a:t>N=184</a:t>
            </a:r>
          </a:p>
          <a:p>
            <a:pPr marL="120650" indent="-285750">
              <a:lnSpc>
                <a:spcPct val="80000"/>
              </a:lnSpc>
            </a:pPr>
            <a:r>
              <a:rPr lang="en-US" sz="2600" dirty="0" smtClean="0">
                <a:sym typeface="Symbol" pitchFamily="18" charset="2"/>
              </a:rPr>
              <a:t>U is excitation energy, M</a:t>
            </a:r>
            <a:r>
              <a:rPr lang="en-US" sz="2600" baseline="-25000" dirty="0" smtClean="0">
                <a:sym typeface="Symbol" pitchFamily="18" charset="2"/>
              </a:rPr>
              <a:t>A</a:t>
            </a:r>
            <a:r>
              <a:rPr lang="en-US" sz="2600" baseline="30000" dirty="0" smtClean="0">
                <a:sym typeface="Symbol" pitchFamily="18" charset="2"/>
              </a:rPr>
              <a:t> </a:t>
            </a:r>
            <a:r>
              <a:rPr lang="en-US" sz="2600" dirty="0" smtClean="0">
                <a:sym typeface="Symbol" pitchFamily="18" charset="2"/>
              </a:rPr>
              <a:t>and M</a:t>
            </a:r>
            <a:r>
              <a:rPr lang="en-US" sz="2600" baseline="-25000" dirty="0" smtClean="0">
                <a:sym typeface="Symbol" pitchFamily="18" charset="2"/>
              </a:rPr>
              <a:t>a</a:t>
            </a:r>
            <a:r>
              <a:rPr lang="en-US" sz="2600" dirty="0" smtClean="0">
                <a:sym typeface="Symbol" pitchFamily="18" charset="2"/>
              </a:rPr>
              <a:t> masses of target and projectile, T</a:t>
            </a:r>
            <a:r>
              <a:rPr lang="en-US" sz="2600" baseline="-25000" dirty="0" smtClean="0">
                <a:sym typeface="Symbol" pitchFamily="18" charset="2"/>
              </a:rPr>
              <a:t>a</a:t>
            </a:r>
            <a:r>
              <a:rPr lang="en-US" sz="2600" dirty="0" smtClean="0">
                <a:sym typeface="Symbol" pitchFamily="18" charset="2"/>
              </a:rPr>
              <a:t> is projectile kinetic energy, S</a:t>
            </a:r>
            <a:r>
              <a:rPr lang="en-US" sz="2600" baseline="-25000" dirty="0" smtClean="0">
                <a:sym typeface="Symbol" pitchFamily="18" charset="2"/>
              </a:rPr>
              <a:t>a</a:t>
            </a:r>
            <a:r>
              <a:rPr lang="en-US" sz="2600" dirty="0" smtClean="0">
                <a:sym typeface="Symbol" pitchFamily="18" charset="2"/>
              </a:rPr>
              <a:t> is projectile binding energy in compound nucleus</a:t>
            </a:r>
          </a:p>
          <a:p>
            <a:pPr>
              <a:buNone/>
            </a:pPr>
            <a:endParaRPr lang="en-US" sz="4400" dirty="0"/>
          </a:p>
        </p:txBody>
      </p:sp>
      <p:graphicFrame>
        <p:nvGraphicFramePr>
          <p:cNvPr id="34918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3761176"/>
              </p:ext>
            </p:extLst>
          </p:nvPr>
        </p:nvGraphicFramePr>
        <p:xfrm>
          <a:off x="5562600" y="4953000"/>
          <a:ext cx="3200400" cy="1031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498" name="Equation" r:id="rId4" imgW="1333440" imgH="431640" progId="Equation.3">
                  <p:embed/>
                </p:oleObj>
              </mc:Choice>
              <mc:Fallback>
                <p:oleObj name="Equation" r:id="rId4" imgW="13334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953000"/>
                        <a:ext cx="3200400" cy="10313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l="3589" t="9879" r="4671" b="3841"/>
          <a:stretch/>
        </p:blipFill>
        <p:spPr bwMode="auto">
          <a:xfrm>
            <a:off x="4953000" y="1219200"/>
            <a:ext cx="4118994" cy="2827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901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3589" t="9879" r="4671" b="3841"/>
          <a:stretch/>
        </p:blipFill>
        <p:spPr bwMode="auto">
          <a:xfrm>
            <a:off x="1131736" y="533400"/>
            <a:ext cx="6883321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0485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001000" cy="5715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Energetically many orders of magnitude greater than chemical reactions</a:t>
            </a:r>
          </a:p>
          <a:p>
            <a:r>
              <a:rPr lang="en-US" baseline="30000" dirty="0" smtClean="0"/>
              <a:t>14</a:t>
            </a:r>
            <a:r>
              <a:rPr lang="en-US" dirty="0" smtClean="0"/>
              <a:t>N(</a:t>
            </a:r>
            <a:r>
              <a:rPr lang="en-US" dirty="0" err="1" smtClean="0">
                <a:latin typeface="Symbol" pitchFamily="18" charset="2"/>
              </a:rPr>
              <a:t>a</a:t>
            </a:r>
            <a:r>
              <a:rPr lang="en-US" dirty="0" err="1" smtClean="0"/>
              <a:t>,p</a:t>
            </a:r>
            <a:r>
              <a:rPr lang="en-US" dirty="0" smtClean="0"/>
              <a:t>)</a:t>
            </a:r>
            <a:r>
              <a:rPr lang="en-US" baseline="30000" dirty="0" smtClean="0"/>
              <a:t>17 </a:t>
            </a:r>
            <a:r>
              <a:rPr lang="en-US" dirty="0" smtClean="0"/>
              <a:t>O; Q=-1.193  MeV</a:t>
            </a:r>
          </a:p>
          <a:p>
            <a:pPr lvl="1"/>
            <a:r>
              <a:rPr lang="en-US" dirty="0" smtClean="0"/>
              <a:t>Convert energy to per molar basis  </a:t>
            </a:r>
          </a:p>
          <a:p>
            <a:pPr lvl="2"/>
            <a:r>
              <a:rPr lang="en-US" dirty="0" smtClean="0"/>
              <a:t>1 eV = 1.60E-19 J</a:t>
            </a:r>
          </a:p>
          <a:p>
            <a:pPr lvl="2"/>
            <a:r>
              <a:rPr lang="en-US" dirty="0" smtClean="0"/>
              <a:t>=-7.18E23 MeV/mole= -7.18E29 eV/mole</a:t>
            </a:r>
          </a:p>
          <a:p>
            <a:pPr lvl="2"/>
            <a:r>
              <a:rPr lang="en-US" dirty="0" smtClean="0"/>
              <a:t>=-1.15E11 J/mole</a:t>
            </a:r>
          </a:p>
          <a:p>
            <a:r>
              <a:rPr lang="en-US" dirty="0" smtClean="0"/>
              <a:t>Reactions so large that mass change is observable</a:t>
            </a:r>
          </a:p>
          <a:p>
            <a:r>
              <a:rPr lang="en-US" dirty="0" smtClean="0"/>
              <a:t>Q value can be experimentally measured to provide a route to determine particle mass of reactants</a:t>
            </a:r>
          </a:p>
          <a:p>
            <a:pPr lvl="1"/>
            <a:r>
              <a:rPr lang="en-US" dirty="0" smtClean="0"/>
              <a:t>Mass and energy balance</a:t>
            </a:r>
          </a:p>
          <a:p>
            <a:pPr lvl="2"/>
            <a:r>
              <a:rPr lang="en-US" dirty="0" smtClean="0"/>
              <a:t>Know Q value, determine unknown mass</a:t>
            </a:r>
          </a:p>
          <a:p>
            <a:pPr lvl="3"/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3200400" y="2362200"/>
            <a:ext cx="457200" cy="114540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Photonuclear reactions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4343400" cy="5410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Reactions between nuclei and low- and medium-energy photons dominated by giant resonance</a:t>
            </a:r>
          </a:p>
          <a:p>
            <a:pPr lvl="1"/>
            <a:r>
              <a:rPr lang="en-US" dirty="0" smtClean="0"/>
              <a:t>Excitation function for photon absorption goes through a broad maximum a few MeV wide</a:t>
            </a:r>
          </a:p>
          <a:p>
            <a:pPr lvl="2"/>
            <a:r>
              <a:rPr lang="en-US" dirty="0" smtClean="0"/>
              <a:t>Due to excitation of dipole vibrations of protons against neutrons in the nucleus</a:t>
            </a:r>
          </a:p>
          <a:p>
            <a:r>
              <a:rPr lang="en-US" dirty="0" smtClean="0"/>
              <a:t>Resonance peak varies smoothly with A</a:t>
            </a:r>
          </a:p>
          <a:p>
            <a:pPr lvl="1"/>
            <a:r>
              <a:rPr lang="en-US" dirty="0" smtClean="0"/>
              <a:t>24 MeV at </a:t>
            </a:r>
            <a:r>
              <a:rPr lang="en-US" baseline="30000" dirty="0" smtClean="0"/>
              <a:t>16</a:t>
            </a:r>
            <a:r>
              <a:rPr lang="en-US" dirty="0" smtClean="0"/>
              <a:t>O</a:t>
            </a:r>
          </a:p>
          <a:p>
            <a:pPr lvl="1"/>
            <a:r>
              <a:rPr lang="en-US" dirty="0" smtClean="0"/>
              <a:t>13 MeV at </a:t>
            </a:r>
            <a:r>
              <a:rPr lang="en-US" baseline="30000" dirty="0" smtClean="0"/>
              <a:t>209</a:t>
            </a:r>
            <a:r>
              <a:rPr lang="en-US" dirty="0" smtClean="0"/>
              <a:t>Bi</a:t>
            </a:r>
          </a:p>
          <a:p>
            <a:r>
              <a:rPr lang="en-US" dirty="0" smtClean="0"/>
              <a:t>Peak cross sections are 100-300 mb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Symbol" pitchFamily="18" charset="2"/>
              </a:rPr>
              <a:t></a:t>
            </a:r>
            <a:r>
              <a:rPr lang="en-US" dirty="0" smtClean="0"/>
              <a:t>, p), (</a:t>
            </a:r>
            <a:r>
              <a:rPr lang="en-US" dirty="0" smtClean="0">
                <a:latin typeface="Symbol" pitchFamily="18" charset="2"/>
              </a:rPr>
              <a:t></a:t>
            </a:r>
            <a:r>
              <a:rPr lang="en-US" dirty="0" smtClean="0"/>
              <a:t>, n), (</a:t>
            </a:r>
            <a:r>
              <a:rPr lang="en-US" dirty="0" smtClean="0">
                <a:latin typeface="Symbol" pitchFamily="18" charset="2"/>
              </a:rPr>
              <a:t>,a</a:t>
            </a:r>
            <a:r>
              <a:rPr lang="en-US" dirty="0" smtClean="0"/>
              <a:t>) reactions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219200"/>
            <a:ext cx="3352800" cy="23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4420" name="Picture 4" descr="Setu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826778"/>
            <a:ext cx="3259716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67200" y="5983679"/>
            <a:ext cx="2514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5"/>
              </a:rPr>
              <a:t>http://www.engin.umich.edu/research/cuos/ResearchGroups/HFS/Research/photonuclear_reactions.html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90610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762000"/>
          </a:xfrm>
        </p:spPr>
        <p:txBody>
          <a:bodyPr/>
          <a:lstStyle/>
          <a:p>
            <a:r>
              <a:rPr lang="en-US" dirty="0" smtClean="0"/>
              <a:t>Natural Element Production</a:t>
            </a:r>
            <a:endParaRPr lang="en-US" dirty="0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143000"/>
            <a:ext cx="8153400" cy="5410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 dirty="0"/>
              <a:t>Nuclear Astrophysics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fundamental information on the properties of nuclei and their reactions to the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perceived properties of astrological objects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processes that occur in space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Nuclear reactions responsible for production of elements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Occurs in stars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At </a:t>
            </a:r>
            <a:r>
              <a:rPr lang="en-US" sz="1800" dirty="0"/>
              <a:t>temperatures and densities 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light elements are ionized and have high enough thermal velocities to induce a nuclear reaction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heavier elements were created by a variety of nuclear processes in massive stellar systems</a:t>
            </a:r>
          </a:p>
          <a:p>
            <a:pPr>
              <a:lnSpc>
                <a:spcPct val="80000"/>
              </a:lnSpc>
            </a:pPr>
            <a:r>
              <a:rPr lang="en-US" sz="1800" dirty="0"/>
              <a:t>systems must explode to disperse the heavy elements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distribution of isotopes here on earth </a:t>
            </a:r>
          </a:p>
          <a:p>
            <a:pPr>
              <a:lnSpc>
                <a:spcPct val="80000"/>
              </a:lnSpc>
            </a:pPr>
            <a:r>
              <a:rPr lang="en-US" sz="1800" dirty="0"/>
              <a:t>underlying information on the elemental abundances </a:t>
            </a:r>
          </a:p>
          <a:p>
            <a:pPr>
              <a:lnSpc>
                <a:spcPct val="80000"/>
              </a:lnSpc>
            </a:pPr>
            <a:r>
              <a:rPr lang="en-US" sz="1800" dirty="0"/>
              <a:t>nuclear processes to produce the primordial elements</a:t>
            </a:r>
          </a:p>
        </p:txBody>
      </p:sp>
    </p:spTree>
    <p:extLst>
      <p:ext uri="{BB962C8B-B14F-4D97-AF65-F5344CB8AC3E}">
        <p14:creationId xmlns:p14="http://schemas.microsoft.com/office/powerpoint/2010/main" val="2822991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9" name="Picture 5" descr="01_0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52400"/>
            <a:ext cx="6781800" cy="6442075"/>
          </a:xfrm>
          <a:noFill/>
          <a:ln/>
        </p:spPr>
      </p:pic>
      <p:sp>
        <p:nvSpPr>
          <p:cNvPr id="3" name="TextBox 2"/>
          <p:cNvSpPr txBox="1"/>
          <p:nvPr/>
        </p:nvSpPr>
        <p:spPr>
          <a:xfrm>
            <a:off x="7315199" y="1372612"/>
            <a:ext cx="17526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Chart of the nuclide trends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Actinides some distance from stable elements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183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2" descr="http://www.meta-synthesis.com/webbook/32_n-synth/nucleosynthesis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457199"/>
            <a:ext cx="6096000" cy="6412089"/>
          </a:xfrm>
          <a:prstGeom prst="rect">
            <a:avLst/>
          </a:prstGeom>
          <a:noFill/>
        </p:spPr>
      </p:pic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762000"/>
          </a:xfrm>
        </p:spPr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43000"/>
            <a:ext cx="3048000" cy="4419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 smtClean="0"/>
              <a:t>Big </a:t>
            </a:r>
            <a:r>
              <a:rPr lang="en-US" sz="2000" dirty="0"/>
              <a:t>bang 15E9 years ago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Temperature 1E9 K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Upon cooling influence of forces felt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2 hours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H (89 %) and He (11 </a:t>
            </a:r>
            <a:r>
              <a:rPr lang="en-US" sz="2000" dirty="0" smtClean="0"/>
              <a:t>%)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Free neutrons decay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14857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1066800"/>
            <a:ext cx="5997596" cy="3276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 of Elements</a:t>
            </a:r>
          </a:p>
        </p:txBody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7772400" cy="5562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1800" dirty="0"/>
              <a:t>Gravitational coalescence of H and He into clouds</a:t>
            </a:r>
          </a:p>
          <a:p>
            <a:pPr>
              <a:lnSpc>
                <a:spcPct val="80000"/>
              </a:lnSpc>
            </a:pPr>
            <a:r>
              <a:rPr lang="en-US" sz="1800" dirty="0"/>
              <a:t>Increase in temperature to fusion</a:t>
            </a:r>
          </a:p>
          <a:p>
            <a:pPr>
              <a:lnSpc>
                <a:spcPct val="80000"/>
              </a:lnSpc>
            </a:pPr>
            <a:r>
              <a:rPr lang="en-US" sz="1800" dirty="0"/>
              <a:t>Proton reaction</a:t>
            </a:r>
          </a:p>
          <a:p>
            <a:pPr lvl="1">
              <a:lnSpc>
                <a:spcPct val="80000"/>
              </a:lnSpc>
            </a:pPr>
            <a:r>
              <a:rPr lang="en-US" sz="1800" b="0" baseline="30000" dirty="0">
                <a:solidFill>
                  <a:srgbClr val="C00000"/>
                </a:solidFill>
              </a:rPr>
              <a:t>1</a:t>
            </a:r>
            <a:r>
              <a:rPr lang="en-US" sz="1800" b="0" dirty="0">
                <a:solidFill>
                  <a:srgbClr val="C00000"/>
                </a:solidFill>
              </a:rPr>
              <a:t>H + n → </a:t>
            </a:r>
            <a:r>
              <a:rPr lang="en-US" sz="1800" b="0" baseline="30000" dirty="0">
                <a:solidFill>
                  <a:srgbClr val="C00000"/>
                </a:solidFill>
              </a:rPr>
              <a:t>2</a:t>
            </a:r>
            <a:r>
              <a:rPr lang="en-US" sz="1800" b="0" dirty="0">
                <a:solidFill>
                  <a:srgbClr val="C00000"/>
                </a:solidFill>
              </a:rPr>
              <a:t>H + </a:t>
            </a:r>
            <a:r>
              <a:rPr lang="en-US" sz="1800" b="0" dirty="0">
                <a:solidFill>
                  <a:srgbClr val="C00000"/>
                </a:solidFill>
                <a:latin typeface="Symbol" pitchFamily="18" charset="2"/>
              </a:rPr>
              <a:t>g</a:t>
            </a:r>
          </a:p>
          <a:p>
            <a:pPr lvl="1">
              <a:lnSpc>
                <a:spcPct val="80000"/>
              </a:lnSpc>
            </a:pPr>
            <a:r>
              <a:rPr lang="en-US" sz="1800" b="0" baseline="30000" dirty="0">
                <a:solidFill>
                  <a:srgbClr val="C00000"/>
                </a:solidFill>
              </a:rPr>
              <a:t>2</a:t>
            </a:r>
            <a:r>
              <a:rPr lang="en-US" sz="1800" b="0" dirty="0">
                <a:solidFill>
                  <a:srgbClr val="C00000"/>
                </a:solidFill>
              </a:rPr>
              <a:t>H + </a:t>
            </a:r>
            <a:r>
              <a:rPr lang="en-US" sz="1800" b="0" baseline="30000" dirty="0">
                <a:solidFill>
                  <a:srgbClr val="C00000"/>
                </a:solidFill>
              </a:rPr>
              <a:t>1</a:t>
            </a:r>
            <a:r>
              <a:rPr lang="en-US" sz="1800" b="0" dirty="0">
                <a:solidFill>
                  <a:srgbClr val="C00000"/>
                </a:solidFill>
              </a:rPr>
              <a:t>H → </a:t>
            </a:r>
            <a:r>
              <a:rPr lang="en-US" sz="1800" b="0" baseline="30000" dirty="0">
                <a:solidFill>
                  <a:srgbClr val="C00000"/>
                </a:solidFill>
              </a:rPr>
              <a:t>3</a:t>
            </a:r>
            <a:r>
              <a:rPr lang="en-US" sz="1800" b="0" dirty="0">
                <a:solidFill>
                  <a:srgbClr val="C00000"/>
                </a:solidFill>
              </a:rPr>
              <a:t>He</a:t>
            </a:r>
          </a:p>
          <a:p>
            <a:pPr lvl="1">
              <a:lnSpc>
                <a:spcPct val="80000"/>
              </a:lnSpc>
            </a:pPr>
            <a:r>
              <a:rPr lang="en-US" sz="1800" b="0" baseline="30000" dirty="0">
                <a:solidFill>
                  <a:srgbClr val="C00000"/>
                </a:solidFill>
              </a:rPr>
              <a:t>2</a:t>
            </a:r>
            <a:r>
              <a:rPr lang="en-US" sz="1800" b="0" dirty="0">
                <a:solidFill>
                  <a:srgbClr val="C00000"/>
                </a:solidFill>
              </a:rPr>
              <a:t>H + n → </a:t>
            </a:r>
            <a:r>
              <a:rPr lang="en-US" sz="1800" b="0" baseline="30000" dirty="0">
                <a:solidFill>
                  <a:srgbClr val="C00000"/>
                </a:solidFill>
              </a:rPr>
              <a:t>3</a:t>
            </a:r>
            <a:r>
              <a:rPr lang="en-US" sz="1800" b="0" dirty="0">
                <a:solidFill>
                  <a:srgbClr val="C00000"/>
                </a:solidFill>
              </a:rPr>
              <a:t>H</a:t>
            </a:r>
          </a:p>
          <a:p>
            <a:pPr lvl="1">
              <a:lnSpc>
                <a:spcPct val="80000"/>
              </a:lnSpc>
            </a:pPr>
            <a:r>
              <a:rPr lang="en-US" sz="1800" b="0" baseline="30000" dirty="0">
                <a:solidFill>
                  <a:srgbClr val="C00000"/>
                </a:solidFill>
              </a:rPr>
              <a:t>3</a:t>
            </a:r>
            <a:r>
              <a:rPr lang="en-US" sz="1800" b="0" dirty="0">
                <a:solidFill>
                  <a:srgbClr val="C00000"/>
                </a:solidFill>
              </a:rPr>
              <a:t>H + </a:t>
            </a:r>
            <a:r>
              <a:rPr lang="en-US" sz="1800" b="0" baseline="30000" dirty="0">
                <a:solidFill>
                  <a:srgbClr val="C00000"/>
                </a:solidFill>
              </a:rPr>
              <a:t>1</a:t>
            </a:r>
            <a:r>
              <a:rPr lang="en-US" sz="1800" b="0" dirty="0">
                <a:solidFill>
                  <a:srgbClr val="C00000"/>
                </a:solidFill>
              </a:rPr>
              <a:t>H → </a:t>
            </a:r>
            <a:r>
              <a:rPr lang="en-US" sz="1800" b="0" baseline="30000" dirty="0">
                <a:solidFill>
                  <a:srgbClr val="C00000"/>
                </a:solidFill>
              </a:rPr>
              <a:t>4</a:t>
            </a:r>
            <a:r>
              <a:rPr lang="en-US" sz="1800" b="0" dirty="0">
                <a:solidFill>
                  <a:srgbClr val="C00000"/>
                </a:solidFill>
              </a:rPr>
              <a:t>He + </a:t>
            </a:r>
            <a:r>
              <a:rPr lang="en-US" sz="1800" b="0" dirty="0">
                <a:solidFill>
                  <a:srgbClr val="C00000"/>
                </a:solidFill>
                <a:latin typeface="Symbol" pitchFamily="18" charset="2"/>
              </a:rPr>
              <a:t>g</a:t>
            </a:r>
            <a:endParaRPr lang="en-US" sz="1800" b="0" dirty="0">
              <a:solidFill>
                <a:srgbClr val="C0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sz="1800" b="0" baseline="30000" dirty="0">
                <a:solidFill>
                  <a:srgbClr val="C00000"/>
                </a:solidFill>
              </a:rPr>
              <a:t>3</a:t>
            </a:r>
            <a:r>
              <a:rPr lang="en-US" sz="1800" b="0" dirty="0">
                <a:solidFill>
                  <a:srgbClr val="C00000"/>
                </a:solidFill>
              </a:rPr>
              <a:t>He + n → </a:t>
            </a:r>
            <a:r>
              <a:rPr lang="en-US" sz="1800" b="0" baseline="30000" dirty="0">
                <a:solidFill>
                  <a:srgbClr val="C00000"/>
                </a:solidFill>
              </a:rPr>
              <a:t>4</a:t>
            </a:r>
            <a:r>
              <a:rPr lang="en-US" sz="1800" b="0" dirty="0">
                <a:solidFill>
                  <a:srgbClr val="C00000"/>
                </a:solidFill>
              </a:rPr>
              <a:t>He + </a:t>
            </a:r>
            <a:r>
              <a:rPr lang="en-US" sz="1800" b="0" dirty="0">
                <a:solidFill>
                  <a:srgbClr val="C00000"/>
                </a:solidFill>
                <a:latin typeface="Symbol" pitchFamily="18" charset="2"/>
              </a:rPr>
              <a:t>g</a:t>
            </a:r>
            <a:r>
              <a:rPr lang="en-US" sz="1800" b="0" dirty="0">
                <a:solidFill>
                  <a:srgbClr val="C00000"/>
                </a:solidFill>
              </a:rPr>
              <a:t> </a:t>
            </a:r>
          </a:p>
          <a:p>
            <a:pPr lvl="1">
              <a:lnSpc>
                <a:spcPct val="80000"/>
              </a:lnSpc>
            </a:pPr>
            <a:r>
              <a:rPr lang="en-US" sz="1800" b="0" baseline="30000" dirty="0">
                <a:solidFill>
                  <a:srgbClr val="C00000"/>
                </a:solidFill>
              </a:rPr>
              <a:t>3</a:t>
            </a:r>
            <a:r>
              <a:rPr lang="en-US" sz="1800" b="0" dirty="0">
                <a:solidFill>
                  <a:srgbClr val="C00000"/>
                </a:solidFill>
              </a:rPr>
              <a:t>H + </a:t>
            </a:r>
            <a:r>
              <a:rPr lang="en-US" sz="1800" b="0" baseline="30000" dirty="0">
                <a:solidFill>
                  <a:srgbClr val="C00000"/>
                </a:solidFill>
              </a:rPr>
              <a:t>2</a:t>
            </a:r>
            <a:r>
              <a:rPr lang="en-US" sz="1800" b="0" dirty="0">
                <a:solidFill>
                  <a:srgbClr val="C00000"/>
                </a:solidFill>
              </a:rPr>
              <a:t>H → </a:t>
            </a:r>
            <a:r>
              <a:rPr lang="en-US" sz="1800" b="0" baseline="30000" dirty="0">
                <a:solidFill>
                  <a:srgbClr val="C00000"/>
                </a:solidFill>
              </a:rPr>
              <a:t>4</a:t>
            </a:r>
            <a:r>
              <a:rPr lang="en-US" sz="1800" b="0" dirty="0">
                <a:solidFill>
                  <a:srgbClr val="C00000"/>
                </a:solidFill>
              </a:rPr>
              <a:t>He + n</a:t>
            </a:r>
          </a:p>
          <a:p>
            <a:pPr lvl="1">
              <a:lnSpc>
                <a:spcPct val="80000"/>
              </a:lnSpc>
            </a:pPr>
            <a:r>
              <a:rPr lang="en-US" sz="1800" b="0" baseline="30000" dirty="0">
                <a:solidFill>
                  <a:srgbClr val="C00000"/>
                </a:solidFill>
              </a:rPr>
              <a:t>2</a:t>
            </a:r>
            <a:r>
              <a:rPr lang="en-US" sz="1800" b="0" dirty="0">
                <a:solidFill>
                  <a:srgbClr val="C00000"/>
                </a:solidFill>
              </a:rPr>
              <a:t>H + </a:t>
            </a:r>
            <a:r>
              <a:rPr lang="en-US" sz="1800" b="0" baseline="30000" dirty="0">
                <a:solidFill>
                  <a:srgbClr val="C00000"/>
                </a:solidFill>
              </a:rPr>
              <a:t>2</a:t>
            </a:r>
            <a:r>
              <a:rPr lang="en-US" sz="1800" b="0" dirty="0">
                <a:solidFill>
                  <a:srgbClr val="C00000"/>
                </a:solidFill>
              </a:rPr>
              <a:t>H → </a:t>
            </a:r>
            <a:r>
              <a:rPr lang="en-US" sz="1800" b="0" baseline="30000" dirty="0">
                <a:solidFill>
                  <a:srgbClr val="C00000"/>
                </a:solidFill>
              </a:rPr>
              <a:t>4</a:t>
            </a:r>
            <a:r>
              <a:rPr lang="en-US" sz="1800" b="0" dirty="0">
                <a:solidFill>
                  <a:srgbClr val="C00000"/>
                </a:solidFill>
              </a:rPr>
              <a:t>He + </a:t>
            </a:r>
            <a:r>
              <a:rPr lang="en-US" sz="1800" b="0" dirty="0">
                <a:solidFill>
                  <a:srgbClr val="C00000"/>
                </a:solidFill>
                <a:latin typeface="Symbol" pitchFamily="18" charset="2"/>
              </a:rPr>
              <a:t>g</a:t>
            </a:r>
            <a:r>
              <a:rPr lang="en-US" sz="1800" b="0" dirty="0">
                <a:solidFill>
                  <a:srgbClr val="C00000"/>
                </a:solidFill>
              </a:rPr>
              <a:t> </a:t>
            </a:r>
          </a:p>
          <a:p>
            <a:pPr lvl="1">
              <a:lnSpc>
                <a:spcPct val="80000"/>
              </a:lnSpc>
            </a:pPr>
            <a:r>
              <a:rPr lang="en-US" sz="1800" b="0" baseline="30000" dirty="0">
                <a:solidFill>
                  <a:srgbClr val="C00000"/>
                </a:solidFill>
              </a:rPr>
              <a:t>4</a:t>
            </a:r>
            <a:r>
              <a:rPr lang="en-US" sz="1800" b="0" dirty="0">
                <a:solidFill>
                  <a:srgbClr val="C00000"/>
                </a:solidFill>
              </a:rPr>
              <a:t>He + </a:t>
            </a:r>
            <a:r>
              <a:rPr lang="en-US" sz="1800" b="0" baseline="30000" dirty="0">
                <a:solidFill>
                  <a:srgbClr val="C00000"/>
                </a:solidFill>
              </a:rPr>
              <a:t>3</a:t>
            </a:r>
            <a:r>
              <a:rPr lang="en-US" sz="1800" b="0" dirty="0">
                <a:solidFill>
                  <a:srgbClr val="C00000"/>
                </a:solidFill>
              </a:rPr>
              <a:t>H → </a:t>
            </a:r>
            <a:r>
              <a:rPr lang="en-US" sz="1800" baseline="30000" dirty="0">
                <a:solidFill>
                  <a:srgbClr val="00B0F0"/>
                </a:solidFill>
              </a:rPr>
              <a:t>7</a:t>
            </a:r>
            <a:r>
              <a:rPr lang="en-US" sz="1800" dirty="0">
                <a:solidFill>
                  <a:srgbClr val="00B0F0"/>
                </a:solidFill>
              </a:rPr>
              <a:t>Li</a:t>
            </a:r>
            <a:r>
              <a:rPr lang="en-US" sz="1800" b="0" dirty="0">
                <a:solidFill>
                  <a:srgbClr val="C00000"/>
                </a:solidFill>
              </a:rPr>
              <a:t> +  </a:t>
            </a:r>
            <a:r>
              <a:rPr lang="en-US" sz="1800" b="0" dirty="0">
                <a:solidFill>
                  <a:srgbClr val="C00000"/>
                </a:solidFill>
                <a:latin typeface="Symbol" pitchFamily="18" charset="2"/>
              </a:rPr>
              <a:t>g</a:t>
            </a:r>
            <a:endParaRPr lang="en-US" sz="1800" b="0" dirty="0">
              <a:solidFill>
                <a:srgbClr val="C0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sz="1800" b="0" baseline="30000" smtClean="0">
                <a:solidFill>
                  <a:srgbClr val="C00000"/>
                </a:solidFill>
              </a:rPr>
              <a:t>3</a:t>
            </a:r>
            <a:r>
              <a:rPr lang="en-US" sz="1800" b="0" i="1" smtClean="0">
                <a:solidFill>
                  <a:srgbClr val="C00000"/>
                </a:solidFill>
              </a:rPr>
              <a:t>He+</a:t>
            </a:r>
            <a:r>
              <a:rPr lang="en-US" sz="1800" b="0" baseline="30000" dirty="0">
                <a:solidFill>
                  <a:srgbClr val="C00000"/>
                </a:solidFill>
              </a:rPr>
              <a:t>4</a:t>
            </a:r>
            <a:r>
              <a:rPr lang="en-US" sz="1800" b="0" i="1" smtClean="0">
                <a:solidFill>
                  <a:srgbClr val="C00000"/>
                </a:solidFill>
              </a:rPr>
              <a:t>He </a:t>
            </a:r>
            <a:r>
              <a:rPr lang="en-US" sz="1800" b="0" dirty="0">
                <a:solidFill>
                  <a:srgbClr val="C00000"/>
                </a:solidFill>
              </a:rPr>
              <a:t>→ </a:t>
            </a:r>
            <a:r>
              <a:rPr lang="en-US" sz="1800" baseline="30000" dirty="0">
                <a:solidFill>
                  <a:srgbClr val="0070C0"/>
                </a:solidFill>
              </a:rPr>
              <a:t>7</a:t>
            </a:r>
            <a:r>
              <a:rPr lang="en-US" sz="1800" i="1" dirty="0">
                <a:solidFill>
                  <a:srgbClr val="0070C0"/>
                </a:solidFill>
              </a:rPr>
              <a:t>Be</a:t>
            </a:r>
            <a:r>
              <a:rPr lang="en-US" sz="1800" b="0" i="1" dirty="0">
                <a:solidFill>
                  <a:srgbClr val="C00000"/>
                </a:solidFill>
              </a:rPr>
              <a:t> </a:t>
            </a:r>
            <a:r>
              <a:rPr lang="en-US" sz="1800" b="0" dirty="0" smtClean="0">
                <a:solidFill>
                  <a:srgbClr val="C00000"/>
                </a:solidFill>
              </a:rPr>
              <a:t>+ </a:t>
            </a:r>
            <a:r>
              <a:rPr lang="en-US" sz="1800" b="0" dirty="0" smtClean="0">
                <a:solidFill>
                  <a:srgbClr val="C00000"/>
                </a:solidFill>
                <a:latin typeface="Symbol" pitchFamily="18" charset="2"/>
              </a:rPr>
              <a:t>g</a:t>
            </a:r>
            <a:endParaRPr lang="en-US" sz="1800" b="0" dirty="0">
              <a:solidFill>
                <a:srgbClr val="C00000"/>
              </a:solidFill>
              <a:latin typeface="Symbol" pitchFamily="18" charset="2"/>
            </a:endParaRPr>
          </a:p>
          <a:p>
            <a:pPr lvl="2">
              <a:lnSpc>
                <a:spcPct val="80000"/>
              </a:lnSpc>
            </a:pPr>
            <a:r>
              <a:rPr lang="en-US" sz="1800" baseline="30000" dirty="0"/>
              <a:t>7</a:t>
            </a:r>
            <a:r>
              <a:rPr lang="en-US" sz="1800" dirty="0"/>
              <a:t>Be short lived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/>
              <a:t>Initial </a:t>
            </a:r>
            <a:r>
              <a:rPr lang="en-US" sz="1800" dirty="0"/>
              <a:t>n</a:t>
            </a:r>
            <a:r>
              <a:rPr lang="en-US" sz="1800" dirty="0" smtClean="0"/>
              <a:t>ucleosynthesis </a:t>
            </a:r>
            <a:r>
              <a:rPr lang="en-US" sz="1800" dirty="0"/>
              <a:t>lasted 30 </a:t>
            </a:r>
            <a:r>
              <a:rPr lang="en-US" sz="1800" dirty="0" smtClean="0"/>
              <a:t>minutes</a:t>
            </a:r>
          </a:p>
          <a:p>
            <a:pPr lvl="3">
              <a:lnSpc>
                <a:spcPct val="80000"/>
              </a:lnSpc>
            </a:pPr>
            <a:r>
              <a:rPr lang="en-US" sz="1800" dirty="0" smtClean="0"/>
              <a:t>Consider neutron reaction and free neutron half life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Further </a:t>
            </a:r>
            <a:r>
              <a:rPr lang="en-US" sz="1800" dirty="0"/>
              <a:t>nucleosynthesis in stars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No EC process in stars</a:t>
            </a:r>
          </a:p>
          <a:p>
            <a:pPr lvl="2">
              <a:lnSpc>
                <a:spcPct val="8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27514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581400" cy="762000"/>
          </a:xfrm>
        </p:spPr>
        <p:txBody>
          <a:bodyPr/>
          <a:lstStyle/>
          <a:p>
            <a:r>
              <a:rPr lang="en-US" dirty="0"/>
              <a:t>Stellar Nucleosynthesis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66800"/>
            <a:ext cx="2895600" cy="5791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1800" dirty="0" smtClean="0"/>
              <a:t>He </a:t>
            </a:r>
            <a:r>
              <a:rPr lang="en-US" sz="1800" dirty="0"/>
              <a:t>burning</a:t>
            </a:r>
          </a:p>
          <a:p>
            <a:pPr lvl="1">
              <a:lnSpc>
                <a:spcPct val="90000"/>
              </a:lnSpc>
            </a:pPr>
            <a:r>
              <a:rPr lang="en-US" sz="1800" baseline="30000" dirty="0" smtClean="0"/>
              <a:t>4</a:t>
            </a:r>
            <a:r>
              <a:rPr lang="en-US" sz="1800" dirty="0" smtClean="0"/>
              <a:t>He</a:t>
            </a:r>
            <a:r>
              <a:rPr lang="en-US" sz="1800" dirty="0"/>
              <a:t> </a:t>
            </a:r>
            <a:r>
              <a:rPr lang="en-US" sz="1800" dirty="0" smtClean="0"/>
              <a:t>+ </a:t>
            </a:r>
            <a:r>
              <a:rPr lang="en-US" sz="1800" baseline="30000" dirty="0"/>
              <a:t>4</a:t>
            </a:r>
            <a:r>
              <a:rPr lang="en-US" sz="1800" dirty="0"/>
              <a:t>He ↔ </a:t>
            </a:r>
            <a:r>
              <a:rPr lang="en-US" sz="1800" baseline="30000" dirty="0"/>
              <a:t>8</a:t>
            </a:r>
            <a:r>
              <a:rPr lang="en-US" sz="1800" dirty="0"/>
              <a:t>Be + γ - 91.78 keV 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Too short lived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3 </a:t>
            </a:r>
            <a:r>
              <a:rPr lang="en-US" sz="1800" baseline="30000" dirty="0"/>
              <a:t>4</a:t>
            </a:r>
            <a:r>
              <a:rPr lang="en-US" sz="1800" dirty="0"/>
              <a:t>He → </a:t>
            </a:r>
            <a:r>
              <a:rPr lang="en-US" sz="1800" baseline="30000" dirty="0"/>
              <a:t>12</a:t>
            </a:r>
            <a:r>
              <a:rPr lang="en-US" sz="1800" dirty="0"/>
              <a:t>C + γ + 7.367 MeV</a:t>
            </a:r>
          </a:p>
          <a:p>
            <a:pPr lvl="1">
              <a:lnSpc>
                <a:spcPct val="90000"/>
              </a:lnSpc>
            </a:pPr>
            <a:r>
              <a:rPr lang="en-US" sz="1800" baseline="30000" dirty="0"/>
              <a:t>12</a:t>
            </a:r>
            <a:r>
              <a:rPr lang="en-US" sz="1800" dirty="0"/>
              <a:t>C + </a:t>
            </a:r>
            <a:r>
              <a:rPr lang="en-US" sz="1800" baseline="30000" dirty="0"/>
              <a:t>4</a:t>
            </a:r>
            <a:r>
              <a:rPr lang="en-US" sz="1800" dirty="0"/>
              <a:t>He →</a:t>
            </a:r>
            <a:r>
              <a:rPr lang="en-US" sz="1800" baseline="30000" dirty="0"/>
              <a:t>16</a:t>
            </a:r>
            <a:r>
              <a:rPr lang="en-US" sz="1800" dirty="0"/>
              <a:t>O</a:t>
            </a:r>
          </a:p>
          <a:p>
            <a:pPr lvl="1">
              <a:lnSpc>
                <a:spcPct val="90000"/>
              </a:lnSpc>
            </a:pPr>
            <a:r>
              <a:rPr lang="en-US" sz="1800" baseline="30000" dirty="0"/>
              <a:t>16</a:t>
            </a:r>
            <a:r>
              <a:rPr lang="en-US" sz="1800" dirty="0"/>
              <a:t>O + </a:t>
            </a:r>
            <a:r>
              <a:rPr lang="en-US" sz="1800" baseline="30000" dirty="0"/>
              <a:t>4</a:t>
            </a:r>
            <a:r>
              <a:rPr lang="en-US" sz="1800" dirty="0"/>
              <a:t>He →</a:t>
            </a:r>
            <a:r>
              <a:rPr lang="en-US" sz="1800" baseline="30000" dirty="0"/>
              <a:t>20</a:t>
            </a:r>
            <a:r>
              <a:rPr lang="en-US" sz="1800" dirty="0"/>
              <a:t>Ne</a:t>
            </a:r>
            <a:endParaRPr lang="en-US" sz="1800" baseline="30000" dirty="0"/>
          </a:p>
          <a:p>
            <a:pPr lvl="1">
              <a:lnSpc>
                <a:spcPct val="90000"/>
              </a:lnSpc>
            </a:pPr>
            <a:endParaRPr lang="en-US" sz="1800" baseline="30000" dirty="0"/>
          </a:p>
          <a:p>
            <a:pPr>
              <a:lnSpc>
                <a:spcPct val="90000"/>
              </a:lnSpc>
            </a:pPr>
            <a:r>
              <a:rPr lang="en-US" sz="1800" dirty="0" smtClean="0"/>
              <a:t>Formation of </a:t>
            </a:r>
            <a:r>
              <a:rPr lang="en-US" sz="1800" baseline="30000" dirty="0" smtClean="0"/>
              <a:t>12</a:t>
            </a:r>
            <a:r>
              <a:rPr lang="en-US" sz="1800" dirty="0" smtClean="0"/>
              <a:t>C based on Hoyle state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Excited nuclear state</a:t>
            </a:r>
          </a:p>
          <a:p>
            <a:pPr lvl="2">
              <a:lnSpc>
                <a:spcPct val="90000"/>
              </a:lnSpc>
            </a:pPr>
            <a:r>
              <a:rPr lang="en-US" sz="1800" dirty="0" smtClean="0"/>
              <a:t>Somewhat different from ground state </a:t>
            </a:r>
            <a:r>
              <a:rPr lang="en-US" sz="1800" baseline="30000" dirty="0" smtClean="0"/>
              <a:t>12</a:t>
            </a:r>
            <a:r>
              <a:rPr lang="en-US" sz="1800" dirty="0" smtClean="0"/>
              <a:t>C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Around 7.6 </a:t>
            </a:r>
            <a:r>
              <a:rPr lang="en-US" sz="1800" dirty="0" err="1" smtClean="0"/>
              <a:t>MeV</a:t>
            </a:r>
            <a:r>
              <a:rPr lang="en-US" sz="1800" dirty="0" smtClean="0"/>
              <a:t> above ground state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0+</a:t>
            </a:r>
          </a:p>
          <a:p>
            <a:pPr>
              <a:lnSpc>
                <a:spcPct val="90000"/>
              </a:lnSpc>
            </a:pPr>
            <a:r>
              <a:rPr lang="en-US" sz="1800" dirty="0" smtClean="0"/>
              <a:t>Fusion </a:t>
            </a:r>
            <a:r>
              <a:rPr lang="en-US" sz="1800" dirty="0"/>
              <a:t>up to Fe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From binding energy curve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Maximum at Fe</a:t>
            </a:r>
          </a:p>
          <a:p>
            <a:pPr>
              <a:lnSpc>
                <a:spcPct val="90000"/>
              </a:lnSpc>
            </a:pPr>
            <a:endParaRPr lang="en-US" sz="1800" dirty="0"/>
          </a:p>
        </p:txBody>
      </p:sp>
      <p:pic>
        <p:nvPicPr>
          <p:cNvPr id="4618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3657599"/>
            <a:ext cx="3733800" cy="3170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hyperphysics.phy-astr.gsu.edu/hbase/nucene/imgnuk/bcurv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179044"/>
            <a:ext cx="5583336" cy="3630955"/>
          </a:xfrm>
          <a:prstGeom prst="rect">
            <a:avLst/>
          </a:prstGeom>
          <a:noFill/>
        </p:spPr>
      </p:pic>
      <p:cxnSp>
        <p:nvCxnSpPr>
          <p:cNvPr id="3" name="Straight Arrow Connector 2"/>
          <p:cNvCxnSpPr/>
          <p:nvPr/>
        </p:nvCxnSpPr>
        <p:spPr bwMode="auto">
          <a:xfrm>
            <a:off x="1828800" y="3505200"/>
            <a:ext cx="4191000" cy="1981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Oval 4"/>
          <p:cNvSpPr/>
          <p:nvPr/>
        </p:nvSpPr>
        <p:spPr bwMode="auto">
          <a:xfrm>
            <a:off x="4495800" y="209524"/>
            <a:ext cx="990600" cy="457200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flipV="1">
            <a:off x="1905000" y="666724"/>
            <a:ext cx="2895600" cy="50482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4086979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  <p:extLst mod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7" name="Picture 1"/>
          <p:cNvPicPr>
            <a:picLocks noChangeAspect="1" noChangeArrowheads="1"/>
          </p:cNvPicPr>
          <p:nvPr/>
        </p:nvPicPr>
        <p:blipFill>
          <a:blip r:embed="rId3" cstate="print"/>
          <a:srcRect l="6276" r="2721"/>
          <a:stretch>
            <a:fillRect/>
          </a:stretch>
        </p:blipFill>
        <p:spPr bwMode="auto">
          <a:xfrm rot="-60000">
            <a:off x="5442457" y="1551384"/>
            <a:ext cx="3437796" cy="4057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Stellar Nucleosynthesis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066800"/>
            <a:ext cx="2895600" cy="5562600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  <a:buNone/>
            </a:pPr>
            <a:endParaRPr lang="en-US" sz="1800" baseline="30000" dirty="0"/>
          </a:p>
          <a:p>
            <a:pPr>
              <a:lnSpc>
                <a:spcPct val="90000"/>
              </a:lnSpc>
            </a:pPr>
            <a:r>
              <a:rPr lang="en-US" sz="1800" dirty="0"/>
              <a:t>CNO cycle</a:t>
            </a:r>
          </a:p>
          <a:p>
            <a:pPr lvl="1">
              <a:lnSpc>
                <a:spcPct val="90000"/>
              </a:lnSpc>
            </a:pPr>
            <a:r>
              <a:rPr lang="en-US" sz="1800" baseline="30000" dirty="0"/>
              <a:t>12</a:t>
            </a:r>
            <a:r>
              <a:rPr lang="en-US" sz="1800" dirty="0"/>
              <a:t>C + </a:t>
            </a:r>
            <a:r>
              <a:rPr lang="en-US" sz="1800" baseline="30000" dirty="0"/>
              <a:t>1</a:t>
            </a:r>
            <a:r>
              <a:rPr lang="en-US" sz="1800" dirty="0"/>
              <a:t>H →</a:t>
            </a:r>
            <a:r>
              <a:rPr lang="en-US" sz="1800" baseline="30000" dirty="0"/>
              <a:t>13</a:t>
            </a:r>
            <a:r>
              <a:rPr lang="en-US" sz="1800" dirty="0"/>
              <a:t>N + </a:t>
            </a:r>
            <a:r>
              <a:rPr lang="en-US" sz="1800" dirty="0">
                <a:latin typeface="Symbol" pitchFamily="18" charset="2"/>
              </a:rPr>
              <a:t>g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en-US" sz="1800" baseline="30000" dirty="0"/>
              <a:t>13</a:t>
            </a:r>
            <a:r>
              <a:rPr lang="en-US" sz="1800" dirty="0"/>
              <a:t>N →</a:t>
            </a:r>
            <a:r>
              <a:rPr lang="en-US" sz="1800" baseline="30000" dirty="0"/>
              <a:t>13</a:t>
            </a:r>
            <a:r>
              <a:rPr lang="en-US" sz="1800" dirty="0"/>
              <a:t>C + e</a:t>
            </a:r>
            <a:r>
              <a:rPr lang="en-US" sz="1800" baseline="30000" dirty="0" smtClean="0"/>
              <a:t>+</a:t>
            </a:r>
            <a:r>
              <a:rPr lang="en-US" sz="1800" dirty="0" smtClean="0"/>
              <a:t>+ </a:t>
            </a:r>
            <a:r>
              <a:rPr lang="en-US" sz="1800" dirty="0"/>
              <a:t>νe </a:t>
            </a:r>
            <a:endParaRPr lang="en-US" sz="1800" dirty="0" smtClean="0"/>
          </a:p>
          <a:p>
            <a:pPr lvl="1">
              <a:lnSpc>
                <a:spcPct val="90000"/>
              </a:lnSpc>
            </a:pPr>
            <a:r>
              <a:rPr lang="en-US" sz="1800" baseline="30000" dirty="0" smtClean="0"/>
              <a:t>13</a:t>
            </a:r>
            <a:r>
              <a:rPr lang="en-US" sz="1800" dirty="0" smtClean="0"/>
              <a:t>C </a:t>
            </a:r>
            <a:r>
              <a:rPr lang="en-US" sz="1800" dirty="0"/>
              <a:t>+ </a:t>
            </a:r>
            <a:r>
              <a:rPr lang="en-US" sz="1800" baseline="30000" dirty="0"/>
              <a:t>1</a:t>
            </a:r>
            <a:r>
              <a:rPr lang="en-US" sz="1800" dirty="0"/>
              <a:t>H →</a:t>
            </a:r>
            <a:r>
              <a:rPr lang="en-US" sz="1800" baseline="30000" dirty="0"/>
              <a:t>14</a:t>
            </a:r>
            <a:r>
              <a:rPr lang="en-US" sz="1800" dirty="0"/>
              <a:t>N + γ </a:t>
            </a:r>
          </a:p>
          <a:p>
            <a:pPr lvl="1">
              <a:lnSpc>
                <a:spcPct val="90000"/>
              </a:lnSpc>
            </a:pPr>
            <a:r>
              <a:rPr lang="en-US" sz="1800" baseline="30000" dirty="0"/>
              <a:t>14</a:t>
            </a:r>
            <a:r>
              <a:rPr lang="en-US" sz="1800" dirty="0"/>
              <a:t>N + </a:t>
            </a:r>
            <a:r>
              <a:rPr lang="en-US" sz="1800" baseline="30000" dirty="0"/>
              <a:t>1</a:t>
            </a:r>
            <a:r>
              <a:rPr lang="en-US" sz="1800" dirty="0"/>
              <a:t>H →</a:t>
            </a:r>
            <a:r>
              <a:rPr lang="en-US" sz="1800" baseline="30000" dirty="0"/>
              <a:t>15</a:t>
            </a:r>
            <a:r>
              <a:rPr lang="en-US" sz="1800" dirty="0"/>
              <a:t>O + γ </a:t>
            </a:r>
          </a:p>
          <a:p>
            <a:pPr lvl="1">
              <a:lnSpc>
                <a:spcPct val="90000"/>
              </a:lnSpc>
            </a:pPr>
            <a:r>
              <a:rPr lang="en-US" sz="1800" baseline="30000" dirty="0"/>
              <a:t>15</a:t>
            </a:r>
            <a:r>
              <a:rPr lang="en-US" sz="1800" dirty="0"/>
              <a:t>O →</a:t>
            </a:r>
            <a:r>
              <a:rPr lang="en-US" sz="1800" baseline="30000" dirty="0"/>
              <a:t>15</a:t>
            </a:r>
            <a:r>
              <a:rPr lang="en-US" sz="1800" dirty="0"/>
              <a:t>N + e</a:t>
            </a:r>
            <a:r>
              <a:rPr lang="en-US" sz="1800" baseline="30000" dirty="0"/>
              <a:t>+</a:t>
            </a:r>
            <a:r>
              <a:rPr lang="en-US" sz="1800" dirty="0"/>
              <a:t> + νe </a:t>
            </a:r>
          </a:p>
          <a:p>
            <a:pPr lvl="1">
              <a:lnSpc>
                <a:spcPct val="90000"/>
              </a:lnSpc>
            </a:pPr>
            <a:r>
              <a:rPr lang="en-US" sz="1800" baseline="30000" dirty="0"/>
              <a:t>15</a:t>
            </a:r>
            <a:r>
              <a:rPr lang="en-US" sz="1800" dirty="0"/>
              <a:t>N + </a:t>
            </a:r>
            <a:r>
              <a:rPr lang="en-US" sz="1800" baseline="30000" dirty="0"/>
              <a:t>1</a:t>
            </a:r>
            <a:r>
              <a:rPr lang="en-US" sz="1800" dirty="0"/>
              <a:t>H →</a:t>
            </a:r>
            <a:r>
              <a:rPr lang="en-US" sz="1800" baseline="30000" dirty="0"/>
              <a:t>12</a:t>
            </a:r>
            <a:r>
              <a:rPr lang="en-US" sz="1800" dirty="0"/>
              <a:t>C + </a:t>
            </a:r>
            <a:r>
              <a:rPr lang="en-US" sz="1800" baseline="30000" dirty="0"/>
              <a:t>4</a:t>
            </a:r>
            <a:r>
              <a:rPr lang="en-US" sz="1800" dirty="0"/>
              <a:t>He 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Net result is conversion of 4 protons to alpha particle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4 </a:t>
            </a:r>
            <a:r>
              <a:rPr lang="en-US" sz="1800" baseline="30000" dirty="0"/>
              <a:t>1</a:t>
            </a:r>
            <a:r>
              <a:rPr lang="en-US" sz="1800" dirty="0"/>
              <a:t>H → </a:t>
            </a:r>
            <a:r>
              <a:rPr lang="en-US" sz="1800" baseline="30000" dirty="0"/>
              <a:t>4</a:t>
            </a:r>
            <a:r>
              <a:rPr lang="en-US" sz="1800" dirty="0"/>
              <a:t>He +2 e</a:t>
            </a:r>
            <a:r>
              <a:rPr lang="en-US" sz="1800" baseline="30000" dirty="0"/>
              <a:t>+</a:t>
            </a:r>
            <a:r>
              <a:rPr lang="en-US" sz="1800" dirty="0"/>
              <a:t>+ 2 νe +3 γ </a:t>
            </a:r>
            <a:endParaRPr lang="en-US" sz="1800" dirty="0" smtClean="0"/>
          </a:p>
          <a:p>
            <a:pPr>
              <a:lnSpc>
                <a:spcPct val="90000"/>
              </a:lnSpc>
            </a:pPr>
            <a:endParaRPr lang="en-US" sz="18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1447799"/>
            <a:ext cx="2323855" cy="4310199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6737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2565937"/>
            <a:ext cx="8991600" cy="429206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Formation of elements A&gt;60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7848600" cy="2514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800" dirty="0" smtClean="0"/>
              <a:t>Neutron Capture; S-process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A&gt;60</a:t>
            </a:r>
          </a:p>
          <a:p>
            <a:pPr lvl="1">
              <a:lnSpc>
                <a:spcPct val="80000"/>
              </a:lnSpc>
            </a:pPr>
            <a:r>
              <a:rPr lang="en-US" sz="1800" baseline="30000" dirty="0" smtClean="0"/>
              <a:t>68</a:t>
            </a:r>
            <a:r>
              <a:rPr lang="en-US" sz="1800" dirty="0" smtClean="0"/>
              <a:t>Zn(n, γ) </a:t>
            </a:r>
            <a:r>
              <a:rPr lang="en-US" sz="1800" baseline="30000" dirty="0" smtClean="0"/>
              <a:t>69</a:t>
            </a:r>
            <a:r>
              <a:rPr lang="en-US" sz="1800" dirty="0" smtClean="0"/>
              <a:t>Zn, </a:t>
            </a:r>
            <a:r>
              <a:rPr lang="en-US" sz="1800" baseline="30000" dirty="0" smtClean="0"/>
              <a:t>69</a:t>
            </a:r>
            <a:r>
              <a:rPr lang="en-US" sz="1800" dirty="0" smtClean="0"/>
              <a:t>Zn → </a:t>
            </a:r>
            <a:r>
              <a:rPr lang="en-US" sz="1800" baseline="30000" dirty="0" smtClean="0"/>
              <a:t>69</a:t>
            </a:r>
            <a:r>
              <a:rPr lang="en-US" sz="1800" dirty="0" smtClean="0"/>
              <a:t>Ga</a:t>
            </a:r>
            <a:r>
              <a:rPr lang="en-US" sz="1800" baseline="30000" dirty="0" smtClean="0"/>
              <a:t> </a:t>
            </a:r>
            <a:r>
              <a:rPr lang="en-US" sz="1800" dirty="0" smtClean="0"/>
              <a:t>+ </a:t>
            </a:r>
            <a:r>
              <a:rPr lang="en-US" sz="1800" dirty="0" smtClean="0">
                <a:latin typeface="Symbol" pitchFamily="18" charset="2"/>
              </a:rPr>
              <a:t>b</a:t>
            </a:r>
            <a:r>
              <a:rPr lang="en-US" sz="1800" baseline="30000" dirty="0" smtClean="0">
                <a:latin typeface="Symbol" pitchFamily="18" charset="2"/>
              </a:rPr>
              <a:t>-</a:t>
            </a:r>
            <a:r>
              <a:rPr lang="en-US" sz="1800" dirty="0" smtClean="0">
                <a:latin typeface="Symbol" pitchFamily="18" charset="2"/>
              </a:rPr>
              <a:t> + n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>
                <a:latin typeface="Times New Roman" pitchFamily="18" charset="0"/>
              </a:rPr>
              <a:t>mean times of neutron capture reactions longer than beta decay half-life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>
                <a:latin typeface="Times New Roman" pitchFamily="18" charset="0"/>
              </a:rPr>
              <a:t>Isotope can beta decay before another capture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>
                <a:latin typeface="Times New Roman" pitchFamily="18" charset="0"/>
              </a:rPr>
              <a:t>Up to Bi</a:t>
            </a:r>
          </a:p>
        </p:txBody>
      </p:sp>
    </p:spTree>
    <p:extLst>
      <p:ext uri="{BB962C8B-B14F-4D97-AF65-F5344CB8AC3E}">
        <p14:creationId xmlns:p14="http://schemas.microsoft.com/office/powerpoint/2010/main" val="1626140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Nucleosynthesis:  R process</a:t>
            </a:r>
            <a:endParaRPr lang="en-US" dirty="0"/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066800"/>
            <a:ext cx="8382000" cy="19812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000" dirty="0" smtClean="0"/>
              <a:t>Neutron capture time scale very much less than </a:t>
            </a:r>
            <a:r>
              <a:rPr lang="en-US" sz="2000" dirty="0" smtClean="0">
                <a:latin typeface="Symbol" pitchFamily="18" charset="2"/>
              </a:rPr>
              <a:t></a:t>
            </a:r>
            <a:r>
              <a:rPr lang="en-US" sz="2000" dirty="0" smtClean="0"/>
              <a:t>- decay lifetimes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Neutron density 10</a:t>
            </a:r>
            <a:r>
              <a:rPr lang="en-US" sz="2000" baseline="30000" dirty="0" smtClean="0"/>
              <a:t>28</a:t>
            </a:r>
            <a:r>
              <a:rPr lang="en-US" sz="2000" dirty="0" smtClean="0"/>
              <a:t>/m</a:t>
            </a:r>
            <a:r>
              <a:rPr lang="en-US" sz="2000" baseline="30000" dirty="0" smtClean="0"/>
              <a:t>3</a:t>
            </a:r>
            <a:r>
              <a:rPr lang="en-US" sz="2000" dirty="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Extremely high flux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capture times of the order of fractions of a second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Unstable neutron rich nuclei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rapidly </a:t>
            </a:r>
            <a:r>
              <a:rPr lang="en-US" sz="2000" dirty="0"/>
              <a:t>decay to form stable </a:t>
            </a:r>
            <a:r>
              <a:rPr lang="en-US" sz="2000" dirty="0" smtClean="0"/>
              <a:t>neutron rich nuclei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all A&lt;209 and peaks at N=50,82, 126 (magic numbers)</a:t>
            </a:r>
          </a:p>
        </p:txBody>
      </p:sp>
      <p:pic>
        <p:nvPicPr>
          <p:cNvPr id="150529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3124199"/>
            <a:ext cx="5715000" cy="3440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0898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 smtClean="0"/>
              <a:t>P process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685800"/>
            <a:ext cx="8153400" cy="1981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000" dirty="0" smtClean="0"/>
              <a:t>Formation of proton rich nuclei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Proton capture process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70&lt;A&lt;200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Photonuclear process, at higher Z (around 40)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(</a:t>
            </a:r>
            <a:r>
              <a:rPr lang="en-US" sz="2000" dirty="0" smtClean="0">
                <a:latin typeface="Symbol" pitchFamily="18" charset="2"/>
              </a:rPr>
              <a:t></a:t>
            </a:r>
            <a:r>
              <a:rPr lang="en-US" sz="2000" dirty="0" smtClean="0"/>
              <a:t>, p), (</a:t>
            </a:r>
            <a:r>
              <a:rPr lang="en-US" sz="2000" dirty="0" smtClean="0">
                <a:latin typeface="Symbol" pitchFamily="18" charset="2"/>
              </a:rPr>
              <a:t></a:t>
            </a:r>
            <a:r>
              <a:rPr lang="en-US" sz="2000" dirty="0" smtClean="0"/>
              <a:t>,</a:t>
            </a:r>
            <a:r>
              <a:rPr lang="en-US" sz="2000" dirty="0" smtClean="0">
                <a:latin typeface="Symbol" pitchFamily="18" charset="2"/>
              </a:rPr>
              <a:t></a:t>
            </a:r>
            <a:r>
              <a:rPr lang="en-US" sz="2000" dirty="0" smtClean="0"/>
              <a:t>), (</a:t>
            </a:r>
            <a:r>
              <a:rPr lang="en-US" sz="2000" dirty="0" smtClean="0">
                <a:latin typeface="Symbol" pitchFamily="18" charset="2"/>
              </a:rPr>
              <a:t></a:t>
            </a:r>
            <a:r>
              <a:rPr lang="en-US" sz="2000" dirty="0" smtClean="0"/>
              <a:t>, n)</a:t>
            </a:r>
          </a:p>
          <a:p>
            <a:pPr lvl="1">
              <a:lnSpc>
                <a:spcPct val="80000"/>
              </a:lnSpc>
            </a:pPr>
            <a:r>
              <a:rPr lang="en-US" sz="2000" baseline="30000" dirty="0" smtClean="0"/>
              <a:t>190</a:t>
            </a:r>
            <a:r>
              <a:rPr lang="en-US" sz="2000" dirty="0" smtClean="0"/>
              <a:t>Pt and </a:t>
            </a:r>
            <a:r>
              <a:rPr lang="en-US" sz="2000" baseline="30000" dirty="0" smtClean="0"/>
              <a:t>168</a:t>
            </a:r>
            <a:r>
              <a:rPr lang="en-US" sz="2000" dirty="0" smtClean="0"/>
              <a:t>Yb from p process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Also associated with proton capture process (</a:t>
            </a:r>
            <a:r>
              <a:rPr lang="en-US" sz="2000" dirty="0" err="1" smtClean="0"/>
              <a:t>p,</a:t>
            </a:r>
            <a:r>
              <a:rPr lang="en-US" sz="2000" dirty="0" err="1" smtClean="0">
                <a:latin typeface="Symbol" pitchFamily="18" charset="2"/>
              </a:rPr>
              <a:t>g</a:t>
            </a:r>
            <a:r>
              <a:rPr lang="en-US" sz="2000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Variation on description in the literature</a:t>
            </a:r>
          </a:p>
          <a:p>
            <a:pPr lvl="1">
              <a:lnSpc>
                <a:spcPct val="80000"/>
              </a:lnSpc>
            </a:pPr>
            <a:endParaRPr lang="en-US" sz="4400" baseline="30000" dirty="0" smtClean="0"/>
          </a:p>
          <a:p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261" y="2667001"/>
            <a:ext cx="6566789" cy="419100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5229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Energetics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914400"/>
            <a:ext cx="8763000" cy="5334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Reaction Q values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Not </a:t>
            </a:r>
            <a:r>
              <a:rPr lang="en-US" sz="2400" dirty="0"/>
              <a:t>necessarily equal to </a:t>
            </a:r>
            <a:r>
              <a:rPr lang="en-US" sz="2400" dirty="0" smtClean="0"/>
              <a:t>kinetic </a:t>
            </a:r>
            <a:r>
              <a:rPr lang="en-US" sz="2400" dirty="0"/>
              <a:t>energy of </a:t>
            </a:r>
            <a:r>
              <a:rPr lang="en-US" sz="2400" dirty="0" smtClean="0"/>
              <a:t>bombarding </a:t>
            </a:r>
            <a:r>
              <a:rPr lang="en-US" sz="2400" dirty="0"/>
              <a:t>particles for the reaction to </a:t>
            </a:r>
            <a:r>
              <a:rPr lang="en-US" sz="2400" dirty="0" smtClean="0"/>
              <a:t>occur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Need more energy than Q value for reaction to occur</a:t>
            </a:r>
          </a:p>
          <a:p>
            <a:pPr lvl="3">
              <a:lnSpc>
                <a:spcPct val="90000"/>
              </a:lnSpc>
            </a:pPr>
            <a:r>
              <a:rPr lang="en-US" sz="2400" dirty="0" smtClean="0"/>
              <a:t>Reaction products will have kinetic energy that needs to come from reaction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Conservation </a:t>
            </a:r>
            <a:r>
              <a:rPr lang="en-US" sz="2400" dirty="0"/>
              <a:t>of </a:t>
            </a:r>
            <a:r>
              <a:rPr lang="en-US" sz="2400" dirty="0" smtClean="0"/>
              <a:t>momentum 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400" dirty="0" smtClean="0"/>
              <a:t>Some particles</a:t>
            </a:r>
            <a:r>
              <a:rPr lang="en-US" sz="2400" dirty="0"/>
              <a:t>’ kinetic energy </a:t>
            </a:r>
            <a:r>
              <a:rPr lang="en-US" sz="2400" dirty="0" smtClean="0"/>
              <a:t>must be retained </a:t>
            </a:r>
            <a:r>
              <a:rPr lang="en-US" sz="2400" dirty="0"/>
              <a:t>by </a:t>
            </a:r>
            <a:r>
              <a:rPr lang="en-US" sz="2400" dirty="0" smtClean="0"/>
              <a:t>products </a:t>
            </a:r>
            <a:r>
              <a:rPr lang="en-US" sz="2400" dirty="0"/>
              <a:t>as kinetic </a:t>
            </a:r>
            <a:r>
              <a:rPr lang="en-US" sz="2400" dirty="0" smtClean="0"/>
              <a:t>energy</a:t>
            </a:r>
          </a:p>
          <a:p>
            <a:pPr marL="63500" indent="-228600">
              <a:lnSpc>
                <a:spcPct val="90000"/>
              </a:lnSpc>
            </a:pPr>
            <a:r>
              <a:rPr lang="en-US" sz="2400" dirty="0" smtClean="0"/>
              <a:t>Amount retained as kinetic energy of products</a:t>
            </a:r>
            <a:endParaRPr lang="en-US" sz="2400" dirty="0"/>
          </a:p>
          <a:p>
            <a:pPr marL="685800" lvl="1" indent="-228600">
              <a:lnSpc>
                <a:spcPct val="90000"/>
              </a:lnSpc>
            </a:pPr>
            <a:r>
              <a:rPr lang="en-US" sz="2400" dirty="0" smtClean="0"/>
              <a:t>Based on projectile mass</a:t>
            </a:r>
          </a:p>
          <a:p>
            <a:pPr marL="685800" lvl="1" indent="-228600">
              <a:lnSpc>
                <a:spcPct val="90000"/>
              </a:lnSpc>
            </a:pPr>
            <a:r>
              <a:rPr lang="en-US" sz="2400" dirty="0" smtClean="0"/>
              <a:t>Retained kinetic energy becomes smaller with increasing target mass</a:t>
            </a:r>
          </a:p>
          <a:p>
            <a:pPr marL="1143000" lvl="2" indent="-228600">
              <a:lnSpc>
                <a:spcPct val="90000"/>
              </a:lnSpc>
            </a:pPr>
            <a:r>
              <a:rPr lang="en-US" sz="2400" dirty="0" smtClean="0"/>
              <a:t>Equation for kinetic energy (T):</a:t>
            </a:r>
          </a:p>
          <a:p>
            <a:pPr marL="63500" indent="-228600">
              <a:lnSpc>
                <a:spcPct val="90000"/>
              </a:lnSpc>
            </a:pPr>
            <a:r>
              <a:rPr lang="en-US" sz="2400" dirty="0" smtClean="0"/>
              <a:t>What does this mean about reaction</a:t>
            </a:r>
          </a:p>
          <a:p>
            <a:pPr marL="685800" lvl="1" indent="-228600">
              <a:lnSpc>
                <a:spcPct val="90000"/>
              </a:lnSpc>
            </a:pPr>
            <a:r>
              <a:rPr lang="en-US" sz="2400" dirty="0" smtClean="0"/>
              <a:t>Heavier target or heavier projectile?</a:t>
            </a:r>
          </a:p>
          <a:p>
            <a:pPr marL="1143000" lvl="2" indent="-228600">
              <a:lnSpc>
                <a:spcPct val="90000"/>
              </a:lnSpc>
            </a:pPr>
            <a:r>
              <a:rPr lang="en-US" sz="2400" baseline="30000" dirty="0" smtClean="0"/>
              <a:t>248</a:t>
            </a:r>
            <a:r>
              <a:rPr lang="en-US" sz="2400" dirty="0" smtClean="0"/>
              <a:t>Cm + </a:t>
            </a:r>
            <a:r>
              <a:rPr lang="en-US" sz="2400" baseline="30000" dirty="0" smtClean="0"/>
              <a:t>18</a:t>
            </a:r>
            <a:r>
              <a:rPr lang="en-US" sz="2400" dirty="0" smtClean="0"/>
              <a:t>O</a:t>
            </a:r>
            <a:r>
              <a:rPr lang="en-US" sz="2400" dirty="0" smtClean="0">
                <a:sym typeface="Wingdings" pitchFamily="2" charset="2"/>
              </a:rPr>
              <a:t></a:t>
            </a:r>
            <a:r>
              <a:rPr lang="en-US" sz="2400" baseline="30000" dirty="0" smtClean="0">
                <a:sym typeface="Wingdings" pitchFamily="2" charset="2"/>
              </a:rPr>
              <a:t>266</a:t>
            </a:r>
            <a:r>
              <a:rPr lang="en-US" sz="2400" dirty="0" smtClean="0">
                <a:sym typeface="Wingdings" pitchFamily="2" charset="2"/>
              </a:rPr>
              <a:t>Rf</a:t>
            </a:r>
            <a:endParaRPr lang="en-US" sz="2400" baseline="30000" dirty="0" smtClean="0"/>
          </a:p>
        </p:txBody>
      </p:sp>
      <p:graphicFrame>
        <p:nvGraphicFramePr>
          <p:cNvPr id="1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1160335"/>
              </p:ext>
            </p:extLst>
          </p:nvPr>
        </p:nvGraphicFramePr>
        <p:xfrm>
          <a:off x="5867400" y="4419600"/>
          <a:ext cx="296703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233" name="Equation" r:id="rId5" imgW="1422360" imgH="457200" progId="Equation.3">
                  <p:embed/>
                </p:oleObj>
              </mc:Choice>
              <mc:Fallback>
                <p:oleObj name="Equation" r:id="rId5" imgW="14223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419600"/>
                        <a:ext cx="2967038" cy="9525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Arrow Connector 4"/>
          <p:cNvCxnSpPr/>
          <p:nvPr/>
        </p:nvCxnSpPr>
        <p:spPr bwMode="auto">
          <a:xfrm>
            <a:off x="5181600" y="4724400"/>
            <a:ext cx="838200" cy="152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848103"/>
              </p:ext>
            </p:extLst>
          </p:nvPr>
        </p:nvGraphicFramePr>
        <p:xfrm>
          <a:off x="0" y="5780088"/>
          <a:ext cx="3257550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234" name="Equation" r:id="rId7" imgW="1562040" imgH="393480" progId="Equation.3">
                  <p:embed/>
                </p:oleObj>
              </mc:Choice>
              <mc:Fallback>
                <p:oleObj name="Equation" r:id="rId7" imgW="156204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780088"/>
                        <a:ext cx="3257550" cy="820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12878" y="5976640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aseline="30000" dirty="0" smtClean="0"/>
              <a:t>248</a:t>
            </a:r>
            <a:r>
              <a:rPr lang="en-US" sz="1800" dirty="0" smtClean="0"/>
              <a:t>Cm Projectile </a:t>
            </a:r>
            <a:endParaRPr lang="en-US" sz="1800" baseline="300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5093904"/>
              </p:ext>
            </p:extLst>
          </p:nvPr>
        </p:nvGraphicFramePr>
        <p:xfrm>
          <a:off x="5571022" y="5410200"/>
          <a:ext cx="3257550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235" name="Equation" r:id="rId9" imgW="1562040" imgH="393480" progId="Equation.3">
                  <p:embed/>
                </p:oleObj>
              </mc:Choice>
              <mc:Fallback>
                <p:oleObj name="Equation" r:id="rId9" imgW="1562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1022" y="5410200"/>
                        <a:ext cx="3257550" cy="820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18196" y="6369387"/>
            <a:ext cx="1943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18</a:t>
            </a:r>
            <a:r>
              <a:rPr lang="en-US" dirty="0" smtClean="0"/>
              <a:t>O Projectile </a:t>
            </a:r>
            <a:endParaRPr lang="en-US" baseline="300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9429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  <p:bldP spid="11" grpId="1"/>
    </p:bldLst>
  </p:timing>
  <p:extLst mod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/>
          <p:nvPr/>
        </p:nvGrpSpPr>
        <p:grpSpPr>
          <a:xfrm>
            <a:off x="3486690" y="2021330"/>
            <a:ext cx="5581110" cy="4684270"/>
            <a:chOff x="3486690" y="1371600"/>
            <a:chExt cx="5581110" cy="4684270"/>
          </a:xfrm>
        </p:grpSpPr>
        <p:pic>
          <p:nvPicPr>
            <p:cNvPr id="30310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86690" y="1371600"/>
              <a:ext cx="5581110" cy="4684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 bwMode="auto">
            <a:xfrm>
              <a:off x="4191000" y="1524000"/>
              <a:ext cx="1371600" cy="8382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5200" y="685800"/>
            <a:ext cx="54102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rp process </a:t>
            </a:r>
            <a:br>
              <a:rPr lang="en-US" dirty="0" smtClean="0"/>
            </a:br>
            <a:r>
              <a:rPr lang="en-US" dirty="0" smtClean="0"/>
              <a:t>(rapid proton capture)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228600"/>
            <a:ext cx="3429000" cy="6324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Proton-rich nuclei with Z = 7-26</a:t>
            </a:r>
          </a:p>
          <a:p>
            <a:pPr lvl="1"/>
            <a:r>
              <a:rPr lang="en-US" dirty="0"/>
              <a:t>Forms a small number of nuclei with A&lt; </a:t>
            </a:r>
            <a:r>
              <a:rPr lang="en-US" dirty="0" smtClean="0"/>
              <a:t>100</a:t>
            </a:r>
          </a:p>
          <a:p>
            <a:r>
              <a:rPr lang="en-US" dirty="0" smtClean="0"/>
              <a:t>(p,</a:t>
            </a:r>
            <a:r>
              <a:rPr lang="en-US" dirty="0" smtClean="0">
                <a:latin typeface="Symbol" pitchFamily="18" charset="2"/>
              </a:rPr>
              <a:t></a:t>
            </a:r>
            <a:r>
              <a:rPr lang="en-US" dirty="0" smtClean="0"/>
              <a:t>) and </a:t>
            </a:r>
            <a:r>
              <a:rPr lang="en-US" dirty="0" smtClean="0">
                <a:latin typeface="Symbol" pitchFamily="18" charset="2"/>
              </a:rPr>
              <a:t></a:t>
            </a:r>
            <a:r>
              <a:rPr lang="en-US" baseline="30000" dirty="0" smtClean="0"/>
              <a:t>+</a:t>
            </a:r>
            <a:r>
              <a:rPr lang="en-US" dirty="0" smtClean="0"/>
              <a:t> decays that populate the p-rich nuclei</a:t>
            </a:r>
          </a:p>
          <a:p>
            <a:pPr lvl="1"/>
            <a:r>
              <a:rPr lang="en-US" dirty="0" smtClean="0"/>
              <a:t>Also associated with rapid proton capture process </a:t>
            </a:r>
          </a:p>
          <a:p>
            <a:r>
              <a:rPr lang="en-US" dirty="0" smtClean="0"/>
              <a:t>Initiates as a side chain of the CNO cycle </a:t>
            </a:r>
          </a:p>
          <a:p>
            <a:pPr lvl="1"/>
            <a:r>
              <a:rPr lang="en-US" baseline="30000" dirty="0" smtClean="0"/>
              <a:t>21</a:t>
            </a:r>
            <a:r>
              <a:rPr lang="en-US" dirty="0" smtClean="0"/>
              <a:t>Na and </a:t>
            </a:r>
            <a:r>
              <a:rPr lang="en-US" baseline="30000" dirty="0" smtClean="0"/>
              <a:t>19</a:t>
            </a:r>
            <a:r>
              <a:rPr lang="en-US" dirty="0" smtClean="0"/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886000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9530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sz="3600" dirty="0" smtClean="0"/>
              <a:t>Understand Reaction Notation</a:t>
            </a:r>
          </a:p>
          <a:p>
            <a:pPr>
              <a:lnSpc>
                <a:spcPct val="90000"/>
              </a:lnSpc>
            </a:pPr>
            <a:r>
              <a:rPr lang="en-US" sz="3600" dirty="0" smtClean="0"/>
              <a:t>Understand Energetics of Nuclear Reactions</a:t>
            </a:r>
          </a:p>
          <a:p>
            <a:pPr lvl="1">
              <a:lnSpc>
                <a:spcPct val="90000"/>
              </a:lnSpc>
            </a:pPr>
            <a:r>
              <a:rPr lang="en-US" sz="3600" dirty="0" smtClean="0"/>
              <a:t>Q values and barriers</a:t>
            </a:r>
          </a:p>
          <a:p>
            <a:pPr>
              <a:lnSpc>
                <a:spcPct val="90000"/>
              </a:lnSpc>
            </a:pPr>
            <a:r>
              <a:rPr lang="en-US" sz="3600" dirty="0" smtClean="0"/>
              <a:t>Understand the Different Reaction Types and Mechanisms</a:t>
            </a:r>
          </a:p>
          <a:p>
            <a:pPr lvl="1">
              <a:lnSpc>
                <a:spcPct val="90000"/>
              </a:lnSpc>
            </a:pPr>
            <a:r>
              <a:rPr lang="en-US" sz="3600" dirty="0" smtClean="0"/>
              <a:t>Particles</a:t>
            </a:r>
          </a:p>
          <a:p>
            <a:pPr lvl="1">
              <a:lnSpc>
                <a:spcPct val="90000"/>
              </a:lnSpc>
            </a:pPr>
            <a:r>
              <a:rPr lang="en-US" sz="3600" dirty="0" smtClean="0"/>
              <a:t>Energy</a:t>
            </a:r>
          </a:p>
          <a:p>
            <a:pPr>
              <a:lnSpc>
                <a:spcPct val="90000"/>
              </a:lnSpc>
            </a:pPr>
            <a:r>
              <a:rPr lang="en-US" sz="3600" dirty="0" smtClean="0"/>
              <a:t>Relate cross sections to energy</a:t>
            </a:r>
          </a:p>
          <a:p>
            <a:pPr>
              <a:lnSpc>
                <a:spcPct val="90000"/>
              </a:lnSpc>
            </a:pPr>
            <a:r>
              <a:rPr lang="en-US" sz="3600" dirty="0" smtClean="0"/>
              <a:t>Describe Photonuclear Reactions</a:t>
            </a:r>
          </a:p>
          <a:p>
            <a:r>
              <a:rPr lang="en-US" sz="3600" dirty="0" smtClean="0"/>
              <a:t>Routes and reactions in </a:t>
            </a:r>
            <a:r>
              <a:rPr lang="en-US" sz="3600" dirty="0" err="1" smtClean="0"/>
              <a:t>nucleosynthesis</a:t>
            </a:r>
            <a:endParaRPr lang="en-US" sz="3600" dirty="0" smtClean="0"/>
          </a:p>
          <a:p>
            <a:r>
              <a:rPr lang="en-US" sz="3600" dirty="0" smtClean="0"/>
              <a:t>Influence of reaction rate and particles on </a:t>
            </a:r>
            <a:r>
              <a:rPr lang="en-US" sz="3600" dirty="0" err="1" smtClean="0"/>
              <a:t>nucleosynthesis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144893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Describe the different types of nuclear reactions for </a:t>
            </a:r>
            <a:r>
              <a:rPr lang="en-US" smtClean="0"/>
              <a:t>heavy ions.</a:t>
            </a:r>
            <a:endParaRPr lang="en-US" dirty="0" smtClean="0"/>
          </a:p>
          <a:p>
            <a:r>
              <a:rPr lang="en-US" dirty="0" smtClean="0"/>
              <a:t>Provide notations for the following</a:t>
            </a:r>
          </a:p>
          <a:p>
            <a:pPr lvl="1"/>
            <a:r>
              <a:rPr lang="en-US" dirty="0" smtClean="0"/>
              <a:t>Reaction of </a:t>
            </a:r>
            <a:r>
              <a:rPr lang="en-US" baseline="30000" dirty="0" smtClean="0"/>
              <a:t>16</a:t>
            </a:r>
            <a:r>
              <a:rPr lang="en-US" dirty="0" smtClean="0"/>
              <a:t>O with </a:t>
            </a:r>
            <a:r>
              <a:rPr lang="en-US" baseline="30000" dirty="0" smtClean="0"/>
              <a:t>208</a:t>
            </a:r>
            <a:r>
              <a:rPr lang="en-US" dirty="0" smtClean="0"/>
              <a:t>Pb to make stable Au</a:t>
            </a:r>
          </a:p>
          <a:p>
            <a:pPr lvl="1"/>
            <a:r>
              <a:rPr lang="en-US" dirty="0" smtClean="0"/>
              <a:t>Formation of Pu from Th and a projectile</a:t>
            </a:r>
          </a:p>
          <a:p>
            <a:r>
              <a:rPr lang="en-US" dirty="0" smtClean="0"/>
              <a:t>Find the threshold energy for the reaction of </a:t>
            </a:r>
            <a:r>
              <a:rPr lang="en-US" baseline="30000" dirty="0" smtClean="0"/>
              <a:t>59</a:t>
            </a:r>
            <a:r>
              <a:rPr lang="en-US" dirty="0" smtClean="0"/>
              <a:t>Co and an alpha that produces a neutron and a product nuclei </a:t>
            </a:r>
          </a:p>
          <a:p>
            <a:r>
              <a:rPr lang="en-US" dirty="0" smtClean="0"/>
              <a:t>What are the differences between low and high energy reactions?</a:t>
            </a:r>
          </a:p>
          <a:p>
            <a:r>
              <a:rPr lang="en-US" dirty="0" smtClean="0"/>
              <a:t>How does a charged particle reaction change with energy?   A neutron reaction?</a:t>
            </a:r>
          </a:p>
          <a:p>
            <a:r>
              <a:rPr lang="en-US" dirty="0" smtClean="0"/>
              <a:t>How are actinides made in </a:t>
            </a:r>
            <a:r>
              <a:rPr lang="en-US" dirty="0" err="1" smtClean="0"/>
              <a:t>nucleosynthesis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is the s-process?</a:t>
            </a:r>
          </a:p>
          <a:p>
            <a:r>
              <a:rPr lang="en-US" dirty="0" smtClean="0"/>
              <a:t>What elements were produced in the big bang?</a:t>
            </a:r>
          </a:p>
          <a:p>
            <a:r>
              <a:rPr lang="en-US" dirty="0" smtClean="0"/>
              <a:t>Which isotopes are produced by photonuclear reactions?</a:t>
            </a:r>
          </a:p>
          <a:p>
            <a:r>
              <a:rPr lang="en-US" dirty="0" smtClean="0"/>
              <a:t>What is interesting about the production of </a:t>
            </a:r>
            <a:r>
              <a:rPr lang="en-US" baseline="30000" dirty="0" smtClean="0"/>
              <a:t>12</a:t>
            </a:r>
            <a:r>
              <a:rPr lang="en-US" dirty="0" smtClean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03027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Respond to PDF Quiz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Comment in blog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711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Energetics:  Reaction </a:t>
            </a:r>
            <a:r>
              <a:rPr lang="en-US" dirty="0"/>
              <a:t>Barrier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990600"/>
            <a:ext cx="5334000" cy="58674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1800" dirty="0" smtClean="0"/>
              <a:t>Need to consider laboratory and center of mass frame</a:t>
            </a:r>
          </a:p>
          <a:p>
            <a:pPr>
              <a:lnSpc>
                <a:spcPct val="90000"/>
              </a:lnSpc>
            </a:pPr>
            <a:r>
              <a:rPr lang="en-US" sz="1800" dirty="0" smtClean="0"/>
              <a:t>Laboratory frame 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conservation of momentum considers angle of particles</a:t>
            </a:r>
          </a:p>
          <a:p>
            <a:pPr lvl="1">
              <a:lnSpc>
                <a:spcPct val="90000"/>
              </a:lnSpc>
            </a:pPr>
            <a:endParaRPr lang="en-US" sz="1800" dirty="0" smtClean="0"/>
          </a:p>
          <a:p>
            <a:pPr lvl="1">
              <a:lnSpc>
                <a:spcPct val="90000"/>
              </a:lnSpc>
              <a:buNone/>
            </a:pP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1800" dirty="0" smtClean="0"/>
              <a:t>Q value can be found if </a:t>
            </a:r>
            <a:r>
              <a:rPr lang="en-US" sz="1800" dirty="0" err="1" smtClean="0"/>
              <a:t>T</a:t>
            </a:r>
            <a:r>
              <a:rPr lang="en-US" sz="1800" baseline="-25000" dirty="0" err="1" smtClean="0"/>
              <a:t>x</a:t>
            </a:r>
            <a:r>
              <a:rPr lang="en-US" sz="1800" dirty="0" smtClean="0"/>
              <a:t> and </a:t>
            </a:r>
            <a:r>
              <a:rPr lang="en-US" sz="1800" dirty="0" smtClean="0">
                <a:latin typeface="Symbol" panose="05050102010706020507" pitchFamily="18" charset="2"/>
              </a:rPr>
              <a:t>q</a:t>
            </a:r>
            <a:r>
              <a:rPr lang="en-US" sz="1800" dirty="0" smtClean="0"/>
              <a:t> are measured and particles known</a:t>
            </a:r>
          </a:p>
          <a:p>
            <a:pPr lvl="1">
              <a:lnSpc>
                <a:spcPct val="90000"/>
              </a:lnSpc>
            </a:pPr>
            <a:r>
              <a:rPr lang="en-US" sz="1800" dirty="0" err="1" smtClean="0"/>
              <a:t>T</a:t>
            </a:r>
            <a:r>
              <a:rPr lang="en-US" sz="1800" baseline="-25000" dirty="0" err="1" smtClean="0"/>
              <a:t>p</a:t>
            </a:r>
            <a:r>
              <a:rPr lang="en-US" sz="1800" dirty="0" smtClean="0"/>
              <a:t> from experiment</a:t>
            </a:r>
          </a:p>
          <a:p>
            <a:pPr>
              <a:lnSpc>
                <a:spcPct val="90000"/>
              </a:lnSpc>
            </a:pPr>
            <a:r>
              <a:rPr lang="en-US" sz="1800" dirty="0" smtClean="0"/>
              <a:t>Center of mass 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Total particle angular momentum is zero</a:t>
            </a:r>
          </a:p>
          <a:p>
            <a:pPr lvl="2">
              <a:lnSpc>
                <a:spcPct val="90000"/>
              </a:lnSpc>
            </a:pPr>
            <a:endParaRPr lang="en-US" sz="1800" dirty="0" smtClean="0"/>
          </a:p>
          <a:p>
            <a:pPr marL="1079500" lvl="2" indent="0">
              <a:lnSpc>
                <a:spcPct val="90000"/>
              </a:lnSpc>
              <a:buNone/>
            </a:pPr>
            <a:endParaRPr lang="en-US" sz="1800" dirty="0" smtClean="0"/>
          </a:p>
          <a:p>
            <a:r>
              <a:rPr lang="en-US" sz="1800" dirty="0" smtClean="0"/>
              <a:t>Kinetic energy carried by projectile (T</a:t>
            </a:r>
            <a:r>
              <a:rPr lang="en-US" sz="1800" baseline="-25000" dirty="0" smtClean="0"/>
              <a:t>lab</a:t>
            </a:r>
            <a:r>
              <a:rPr lang="en-US" sz="1800" dirty="0" smtClean="0"/>
              <a:t>) is not fully available for reaction </a:t>
            </a:r>
          </a:p>
          <a:p>
            <a:pPr lvl="1"/>
            <a:r>
              <a:rPr lang="en-US" sz="1800" dirty="0" smtClean="0"/>
              <a:t>T</a:t>
            </a:r>
            <a:r>
              <a:rPr lang="en-US" sz="1800" baseline="-25000" dirty="0" smtClean="0"/>
              <a:t>lab</a:t>
            </a:r>
            <a:r>
              <a:rPr lang="en-US" sz="1800" dirty="0" smtClean="0"/>
              <a:t> - T</a:t>
            </a:r>
            <a:r>
              <a:rPr lang="en-US" sz="1800" baseline="-25000" dirty="0" smtClean="0"/>
              <a:t>cm</a:t>
            </a:r>
            <a:r>
              <a:rPr lang="en-US" sz="1800" dirty="0" smtClean="0"/>
              <a:t> = T</a:t>
            </a:r>
            <a:r>
              <a:rPr lang="en-US" sz="1800" baseline="-25000" dirty="0" smtClean="0"/>
              <a:t>0 </a:t>
            </a:r>
          </a:p>
          <a:p>
            <a:pPr lvl="1"/>
            <a:r>
              <a:rPr lang="en-US" sz="1800" baseline="-25000" dirty="0" smtClean="0"/>
              <a:t> </a:t>
            </a:r>
            <a:r>
              <a:rPr lang="en-US" sz="1800" dirty="0" smtClean="0"/>
              <a:t> T</a:t>
            </a:r>
            <a:r>
              <a:rPr lang="en-US" sz="1800" baseline="-25000" dirty="0" smtClean="0"/>
              <a:t>0</a:t>
            </a:r>
            <a:r>
              <a:rPr lang="en-US" sz="1800" dirty="0" smtClean="0"/>
              <a:t> is energy to be dissipated in reaction</a:t>
            </a:r>
            <a:endParaRPr lang="en-US" sz="1800" baseline="-25000" dirty="0" smtClean="0"/>
          </a:p>
          <a:p>
            <a:r>
              <a:rPr lang="en-US" sz="1800" dirty="0" smtClean="0"/>
              <a:t>For reaction to occur Q + T</a:t>
            </a:r>
            <a:r>
              <a:rPr lang="en-US" sz="1800" baseline="-25000" dirty="0" smtClean="0"/>
              <a:t>0</a:t>
            </a:r>
            <a:r>
              <a:rPr lang="en-US" sz="1800" dirty="0" smtClean="0"/>
              <a:t> must be achieved</a:t>
            </a:r>
          </a:p>
          <a:p>
            <a:pPr lvl="1"/>
            <a:r>
              <a:rPr lang="en-US" sz="1800" dirty="0" smtClean="0"/>
              <a:t>Basis for threshold reaction</a:t>
            </a:r>
          </a:p>
          <a:p>
            <a:pPr lvl="1"/>
            <a:r>
              <a:rPr lang="en-US" sz="1800" dirty="0" smtClean="0"/>
              <a:t>Q + T</a:t>
            </a:r>
            <a:r>
              <a:rPr lang="en-US" sz="1800" baseline="-25000" dirty="0" smtClean="0"/>
              <a:t>0 </a:t>
            </a:r>
            <a:r>
              <a:rPr lang="en-US" sz="1800" baseline="30000" dirty="0" smtClean="0"/>
              <a:t> </a:t>
            </a:r>
            <a:r>
              <a:rPr lang="en-US" sz="1800" u="sng" dirty="0" smtClean="0"/>
              <a:t>&gt; </a:t>
            </a:r>
            <a:r>
              <a:rPr lang="en-US" sz="1800" dirty="0" smtClean="0"/>
              <a:t>0</a:t>
            </a:r>
          </a:p>
          <a:p>
            <a:pPr lvl="1"/>
            <a:endParaRPr lang="en-US" sz="1800" dirty="0" smtClean="0"/>
          </a:p>
          <a:p>
            <a:endParaRPr lang="en-US" sz="1800" dirty="0" smtClean="0"/>
          </a:p>
          <a:p>
            <a:pPr lvl="2">
              <a:lnSpc>
                <a:spcPct val="90000"/>
              </a:lnSpc>
            </a:pPr>
            <a:endParaRPr lang="en-US" sz="1800" dirty="0" smtClean="0"/>
          </a:p>
          <a:p>
            <a:pPr lvl="1">
              <a:lnSpc>
                <a:spcPct val="90000"/>
              </a:lnSpc>
            </a:pPr>
            <a:endParaRPr lang="en-US" sz="1800" dirty="0"/>
          </a:p>
        </p:txBody>
      </p:sp>
      <p:pic>
        <p:nvPicPr>
          <p:cNvPr id="270351" name="Picture 15" descr="http://silas.psfc.mit.edu/introplasma/figures/chap3/col_angle.gif"/>
          <p:cNvPicPr>
            <a:picLocks noChangeAspect="1" noChangeArrowheads="1"/>
          </p:cNvPicPr>
          <p:nvPr/>
        </p:nvPicPr>
        <p:blipFill>
          <a:blip r:embed="rId5" cstate="print"/>
          <a:srcRect b="43549"/>
          <a:stretch>
            <a:fillRect/>
          </a:stretch>
        </p:blipFill>
        <p:spPr bwMode="auto">
          <a:xfrm>
            <a:off x="5600700" y="2819400"/>
            <a:ext cx="3390900" cy="2667000"/>
          </a:xfrm>
          <a:prstGeom prst="rect">
            <a:avLst/>
          </a:prstGeom>
          <a:noFill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38800" y="838200"/>
            <a:ext cx="3048000" cy="1541669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</p:spPr>
      </p:pic>
      <p:graphicFrame>
        <p:nvGraphicFramePr>
          <p:cNvPr id="27035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8498"/>
              </p:ext>
            </p:extLst>
          </p:nvPr>
        </p:nvGraphicFramePr>
        <p:xfrm>
          <a:off x="398094" y="2106161"/>
          <a:ext cx="5281613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358" name="Equation" r:id="rId7" imgW="3238200" imgH="457200" progId="Equation.3">
                  <p:embed/>
                </p:oleObj>
              </mc:Choice>
              <mc:Fallback>
                <p:oleObj name="Equation" r:id="rId7" imgW="32382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094" y="2106161"/>
                        <a:ext cx="5281613" cy="74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1066800" y="3962400"/>
            <a:ext cx="4204612" cy="769882"/>
            <a:chOff x="1231900" y="3734580"/>
            <a:chExt cx="4268318" cy="846082"/>
          </a:xfrm>
        </p:grpSpPr>
        <p:graphicFrame>
          <p:nvGraphicFramePr>
            <p:cNvPr id="270356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84836420"/>
                </p:ext>
              </p:extLst>
            </p:nvPr>
          </p:nvGraphicFramePr>
          <p:xfrm>
            <a:off x="1231900" y="3867149"/>
            <a:ext cx="1968500" cy="704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5359" name="Equation" r:id="rId9" imgW="1206360" imgH="431640" progId="Equation.3">
                    <p:embed/>
                  </p:oleObj>
                </mc:Choice>
                <mc:Fallback>
                  <p:oleObj name="Equation" r:id="rId9" imgW="12063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1900" y="3867149"/>
                          <a:ext cx="1968500" cy="7048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0358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35384565"/>
                </p:ext>
              </p:extLst>
            </p:nvPr>
          </p:nvGraphicFramePr>
          <p:xfrm>
            <a:off x="3671418" y="3734580"/>
            <a:ext cx="1828800" cy="8460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5360" name="Equation" r:id="rId11" imgW="1015920" imgH="469800" progId="Equation.3">
                    <p:embed/>
                  </p:oleObj>
                </mc:Choice>
                <mc:Fallback>
                  <p:oleObj name="Equation" r:id="rId11" imgW="1015920" imgH="469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71418" y="3734580"/>
                          <a:ext cx="1828800" cy="8460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7036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2521483"/>
              </p:ext>
            </p:extLst>
          </p:nvPr>
        </p:nvGraphicFramePr>
        <p:xfrm>
          <a:off x="5791200" y="5334000"/>
          <a:ext cx="2590800" cy="99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361" name="Equation" r:id="rId13" imgW="1218960" imgH="469800" progId="Equation.3">
                  <p:embed/>
                </p:oleObj>
              </mc:Choice>
              <mc:Fallback>
                <p:oleObj name="Equation" r:id="rId13" imgW="121896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334000"/>
                        <a:ext cx="2590800" cy="998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0361" name="Object 25"/>
          <p:cNvGraphicFramePr>
            <a:graphicFrameLocks noChangeAspect="1"/>
          </p:cNvGraphicFramePr>
          <p:nvPr/>
        </p:nvGraphicFramePr>
        <p:xfrm>
          <a:off x="6096000" y="2362200"/>
          <a:ext cx="2161674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362" name="Equation" r:id="rId15" imgW="977760" imgH="241200" progId="Equation.3">
                  <p:embed/>
                </p:oleObj>
              </mc:Choice>
              <mc:Fallback>
                <p:oleObj name="Equation" r:id="rId15" imgW="9777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362200"/>
                        <a:ext cx="2161674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Arrow Connector 11"/>
          <p:cNvCxnSpPr/>
          <p:nvPr/>
        </p:nvCxnSpPr>
        <p:spPr bwMode="auto">
          <a:xfrm flipV="1">
            <a:off x="6858000" y="1295400"/>
            <a:ext cx="685800" cy="1066800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 bwMode="auto">
          <a:xfrm flipH="1" flipV="1">
            <a:off x="6096000" y="1524000"/>
            <a:ext cx="1219200" cy="914400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 flipH="1" flipV="1">
            <a:off x="7620000" y="1981200"/>
            <a:ext cx="381000" cy="609600"/>
          </a:xfrm>
          <a:prstGeom prst="straightConnector1">
            <a:avLst/>
          </a:prstGeom>
          <a:ln w="28575">
            <a:solidFill>
              <a:srgbClr val="660033"/>
            </a:solidFill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Right Arrow 1"/>
          <p:cNvSpPr/>
          <p:nvPr/>
        </p:nvSpPr>
        <p:spPr bwMode="auto">
          <a:xfrm>
            <a:off x="3403333" y="1583367"/>
            <a:ext cx="2514600" cy="3048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2828223" y="2133600"/>
            <a:ext cx="2658177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ight Arrow 19"/>
          <p:cNvSpPr/>
          <p:nvPr/>
        </p:nvSpPr>
        <p:spPr bwMode="auto">
          <a:xfrm>
            <a:off x="2438400" y="3581400"/>
            <a:ext cx="4495800" cy="3048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760692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0" grpId="0" animBg="1"/>
      <p:bldP spid="20" grpId="1" animBg="1"/>
    </p:bld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Reaction Barrier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838200"/>
            <a:ext cx="8382000" cy="5791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dirty="0" smtClean="0"/>
              <a:t>Threshold energy (minimum energy for reaction)</a:t>
            </a:r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>
              <a:lnSpc>
                <a:spcPct val="90000"/>
              </a:lnSpc>
            </a:pPr>
            <a:r>
              <a:rPr lang="en-US" sz="1800" dirty="0" smtClean="0"/>
              <a:t>Fraction of bombarding particle’s kinetic energy retained as kinetic energy of products becomes smaller with increasing mass of target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Heavier target or heavier projectile?</a:t>
            </a:r>
          </a:p>
          <a:p>
            <a:pPr lvl="1">
              <a:lnSpc>
                <a:spcPct val="90000"/>
              </a:lnSpc>
            </a:pPr>
            <a:r>
              <a:rPr lang="en-US" sz="1800" baseline="30000" dirty="0"/>
              <a:t>248</a:t>
            </a:r>
            <a:r>
              <a:rPr lang="en-US" sz="1800" dirty="0"/>
              <a:t>Cm + </a:t>
            </a:r>
            <a:r>
              <a:rPr lang="en-US" sz="1800" baseline="30000" dirty="0" smtClean="0"/>
              <a:t>18</a:t>
            </a:r>
            <a:r>
              <a:rPr lang="en-US" sz="1800" dirty="0" smtClean="0"/>
              <a:t>O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baseline="30000" dirty="0" smtClean="0"/>
              <a:t>266</a:t>
            </a:r>
            <a:r>
              <a:rPr lang="en-US" sz="1800" dirty="0" smtClean="0"/>
              <a:t>Rf</a:t>
            </a:r>
            <a:endParaRPr lang="en-US" sz="1800" dirty="0"/>
          </a:p>
          <a:p>
            <a:pPr lvl="1">
              <a:lnSpc>
                <a:spcPct val="90000"/>
              </a:lnSpc>
            </a:pPr>
            <a:endParaRPr lang="en-US" sz="1800" dirty="0" smtClean="0"/>
          </a:p>
          <a:p>
            <a:pPr>
              <a:lnSpc>
                <a:spcPct val="90000"/>
              </a:lnSpc>
            </a:pPr>
            <a:endParaRPr lang="en-US" sz="1800" dirty="0" smtClean="0"/>
          </a:p>
          <a:p>
            <a:endParaRPr lang="en-US" dirty="0"/>
          </a:p>
        </p:txBody>
      </p:sp>
      <p:graphicFrame>
        <p:nvGraphicFramePr>
          <p:cNvPr id="3983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4973384"/>
              </p:ext>
            </p:extLst>
          </p:nvPr>
        </p:nvGraphicFramePr>
        <p:xfrm>
          <a:off x="960438" y="1249363"/>
          <a:ext cx="5965825" cy="417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6205" name="Equation" r:id="rId5" imgW="3657600" imgH="2565360" progId="Equation.3">
                  <p:embed/>
                </p:oleObj>
              </mc:Choice>
              <mc:Fallback>
                <p:oleObj name="Equation" r:id="rId5" imgW="3657600" imgH="2565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438" y="1249363"/>
                        <a:ext cx="5965825" cy="417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rved Up Arrow 3"/>
          <p:cNvSpPr/>
          <p:nvPr/>
        </p:nvSpPr>
        <p:spPr bwMode="auto">
          <a:xfrm>
            <a:off x="2133600" y="1752600"/>
            <a:ext cx="1371600" cy="381000"/>
          </a:xfrm>
          <a:prstGeom prst="curvedUpArrow">
            <a:avLst>
              <a:gd name="adj1" fmla="val 25000"/>
              <a:gd name="adj2" fmla="val 90745"/>
              <a:gd name="adj3" fmla="val 25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7" name="Curved Right Arrow 6"/>
          <p:cNvSpPr/>
          <p:nvPr/>
        </p:nvSpPr>
        <p:spPr bwMode="auto">
          <a:xfrm>
            <a:off x="533400" y="1600200"/>
            <a:ext cx="381000" cy="838200"/>
          </a:xfrm>
          <a:prstGeom prst="curved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9" name="Curved Right Arrow 8"/>
          <p:cNvSpPr/>
          <p:nvPr/>
        </p:nvSpPr>
        <p:spPr bwMode="auto">
          <a:xfrm flipH="1">
            <a:off x="3581400" y="2438400"/>
            <a:ext cx="762000" cy="838200"/>
          </a:xfrm>
          <a:prstGeom prst="curved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0" y="1369367"/>
            <a:ext cx="2817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Solve of laboratory T</a:t>
            </a:r>
            <a:endParaRPr lang="en-US" dirty="0"/>
          </a:p>
        </p:txBody>
      </p:sp>
      <p:sp>
        <p:nvSpPr>
          <p:cNvPr id="10" name="Bent Arrow 9"/>
          <p:cNvSpPr/>
          <p:nvPr/>
        </p:nvSpPr>
        <p:spPr bwMode="auto">
          <a:xfrm flipH="1" flipV="1">
            <a:off x="3962400" y="4572000"/>
            <a:ext cx="2438400" cy="609600"/>
          </a:xfrm>
          <a:prstGeom prst="ben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39000" y="3886200"/>
            <a:ext cx="1519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for mass</a:t>
            </a:r>
            <a:endParaRPr lang="en-US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550638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9" grpId="0" animBg="1"/>
      <p:bldP spid="10" grpId="0" animBg="1"/>
      <p:bldP spid="10" grpId="1" animBg="1"/>
      <p:bldP spid="13" grpId="0"/>
      <p:bldP spid="13" grpId="1"/>
    </p:bld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Reaction Barrier:  Threshold Energy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50" y="914400"/>
            <a:ext cx="8210550" cy="5715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dirty="0" smtClean="0"/>
              <a:t>Consider the </a:t>
            </a:r>
            <a:r>
              <a:rPr lang="en-US" sz="1800" baseline="30000" dirty="0" smtClean="0"/>
              <a:t>14</a:t>
            </a:r>
            <a:r>
              <a:rPr lang="en-US" sz="1800" dirty="0" smtClean="0"/>
              <a:t>N(</a:t>
            </a:r>
            <a:r>
              <a:rPr lang="en-US" sz="1800" dirty="0" smtClean="0">
                <a:latin typeface="Symbol" pitchFamily="18" charset="2"/>
              </a:rPr>
              <a:t>a</a:t>
            </a:r>
            <a:r>
              <a:rPr lang="en-US" sz="1800" dirty="0" smtClean="0"/>
              <a:t>,p)</a:t>
            </a:r>
            <a:r>
              <a:rPr lang="en-US" sz="1800" baseline="30000" dirty="0" smtClean="0"/>
              <a:t>17</a:t>
            </a:r>
            <a:r>
              <a:rPr lang="en-US" sz="1800" dirty="0" smtClean="0"/>
              <a:t>O reaction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Find threshold energy </a:t>
            </a:r>
          </a:p>
          <a:p>
            <a:pPr lvl="2">
              <a:lnSpc>
                <a:spcPct val="90000"/>
              </a:lnSpc>
            </a:pPr>
            <a:r>
              <a:rPr lang="en-US" sz="1800" dirty="0" smtClean="0"/>
              <a:t>Q from mass excess</a:t>
            </a:r>
          </a:p>
          <a:p>
            <a:pPr lvl="3">
              <a:lnSpc>
                <a:spcPct val="90000"/>
              </a:lnSpc>
            </a:pPr>
            <a:r>
              <a:rPr lang="en-US" sz="1800" dirty="0" smtClean="0"/>
              <a:t>Q=2.425 + 2.863 – 7.289 – (-0.809) = -1.19 MeV</a:t>
            </a:r>
          </a:p>
          <a:p>
            <a:pPr lvl="3">
              <a:lnSpc>
                <a:spcPct val="90000"/>
              </a:lnSpc>
            </a:pPr>
            <a:endParaRPr lang="en-US" sz="1800" dirty="0" smtClean="0"/>
          </a:p>
          <a:p>
            <a:pPr>
              <a:lnSpc>
                <a:spcPct val="90000"/>
              </a:lnSpc>
            </a:pP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1800" dirty="0" smtClean="0"/>
              <a:t>Reaction barrier also induced by Coulomb interaction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Need to have enough energy to react and overcome Coulomb barrier</a:t>
            </a:r>
          </a:p>
          <a:p>
            <a:pPr lvl="2">
              <a:lnSpc>
                <a:spcPct val="90000"/>
              </a:lnSpc>
            </a:pPr>
            <a:r>
              <a:rPr lang="en-US" sz="1800" dirty="0" smtClean="0"/>
              <a:t>From charge repulse as particle approach each other </a:t>
            </a:r>
          </a:p>
          <a:p>
            <a:pPr lvl="3">
              <a:lnSpc>
                <a:spcPct val="90000"/>
              </a:lnSpc>
            </a:pPr>
            <a:r>
              <a:rPr lang="en-US" sz="1800" dirty="0" smtClean="0"/>
              <a:t>R is radius</a:t>
            </a:r>
          </a:p>
          <a:p>
            <a:pPr lvl="3">
              <a:lnSpc>
                <a:spcPct val="90000"/>
              </a:lnSpc>
            </a:pPr>
            <a:r>
              <a:rPr lang="en-US" sz="1800" dirty="0" err="1" smtClean="0"/>
              <a:t>r</a:t>
            </a:r>
            <a:r>
              <a:rPr lang="en-US" sz="1800" baseline="-25000" dirty="0" err="1" smtClean="0"/>
              <a:t>o</a:t>
            </a:r>
            <a:r>
              <a:rPr lang="en-US" sz="1800" baseline="-25000" dirty="0" smtClean="0"/>
              <a:t> </a:t>
            </a:r>
            <a:r>
              <a:rPr lang="en-US" sz="1800" dirty="0" smtClean="0"/>
              <a:t> =1.1 to 1.6 </a:t>
            </a:r>
            <a:r>
              <a:rPr lang="en-US" sz="1800" dirty="0" err="1" smtClean="0"/>
              <a:t>fm</a:t>
            </a: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1800" dirty="0"/>
              <a:t>Equation can vary </a:t>
            </a:r>
            <a:r>
              <a:rPr lang="en-US" sz="1800" dirty="0" smtClean="0"/>
              <a:t>due to </a:t>
            </a:r>
            <a:r>
              <a:rPr lang="en-US" sz="1800" dirty="0" err="1" smtClean="0"/>
              <a:t>r</a:t>
            </a:r>
            <a:r>
              <a:rPr lang="en-US" sz="1800" baseline="-25000" dirty="0" err="1" smtClean="0"/>
              <a:t>o</a:t>
            </a: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1800" dirty="0" err="1" smtClean="0"/>
              <a:t>V</a:t>
            </a:r>
            <a:r>
              <a:rPr lang="en-US" sz="1800" baseline="-25000" dirty="0" err="1" smtClean="0"/>
              <a:t>c</a:t>
            </a:r>
            <a:r>
              <a:rPr lang="en-US" sz="1800" dirty="0" smtClean="0"/>
              <a:t> can be above threshold energy</a:t>
            </a:r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1800" dirty="0" smtClean="0"/>
              <a:t>Center of mass, need to bring to laboratory frame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Consider kinetic energy carried by projectile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3.36x ((14+4)/14) = 4.32 MeV alpha needed for reaction</a:t>
            </a:r>
            <a:endParaRPr lang="en-US" dirty="0"/>
          </a:p>
        </p:txBody>
      </p:sp>
      <p:graphicFrame>
        <p:nvGraphicFramePr>
          <p:cNvPr id="4413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2959533"/>
              </p:ext>
            </p:extLst>
          </p:nvPr>
        </p:nvGraphicFramePr>
        <p:xfrm>
          <a:off x="6096000" y="4366962"/>
          <a:ext cx="2752725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98" name="Equation" r:id="rId5" imgW="1587240" imgH="431640" progId="Equation.3">
                  <p:embed/>
                </p:oleObj>
              </mc:Choice>
              <mc:Fallback>
                <p:oleObj name="Equation" r:id="rId5" imgW="158724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366962"/>
                        <a:ext cx="2752725" cy="747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ED6A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5513098"/>
              </p:ext>
            </p:extLst>
          </p:nvPr>
        </p:nvGraphicFramePr>
        <p:xfrm>
          <a:off x="5334000" y="1143000"/>
          <a:ext cx="309033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99" name="Equation" r:id="rId7" imgW="1854000" imgH="457200" progId="Equation.3">
                  <p:embed/>
                </p:oleObj>
              </mc:Choice>
              <mc:Fallback>
                <p:oleObj name="Equation" r:id="rId7" imgW="18540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34000" y="1143000"/>
                        <a:ext cx="3090333" cy="76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Arrow Connector 5"/>
          <p:cNvCxnSpPr/>
          <p:nvPr/>
        </p:nvCxnSpPr>
        <p:spPr bwMode="auto">
          <a:xfrm flipH="1" flipV="1">
            <a:off x="6096000" y="1600200"/>
            <a:ext cx="304800" cy="304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>
            <a:off x="2897204" y="1080436"/>
            <a:ext cx="3351196" cy="29116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590800" y="990600"/>
            <a:ext cx="4724400" cy="3810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90000"/>
            </a:solidFill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3040276"/>
              </p:ext>
            </p:extLst>
          </p:nvPr>
        </p:nvGraphicFramePr>
        <p:xfrm>
          <a:off x="2558716" y="2133600"/>
          <a:ext cx="3832226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00" name="Equation" r:id="rId9" imgW="2298600" imgH="393480" progId="Equation.3">
                  <p:embed/>
                </p:oleObj>
              </mc:Choice>
              <mc:Fallback>
                <p:oleObj name="Equation" r:id="rId9" imgW="229860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8716" y="2133600"/>
                        <a:ext cx="3832226" cy="655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4757765"/>
              </p:ext>
            </p:extLst>
          </p:nvPr>
        </p:nvGraphicFramePr>
        <p:xfrm>
          <a:off x="4527884" y="3657600"/>
          <a:ext cx="1491916" cy="811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01" name="Equation" r:id="rId11" imgW="838080" imgH="457200" progId="Equation.3">
                  <p:embed/>
                </p:oleObj>
              </mc:Choice>
              <mc:Fallback>
                <p:oleObj name="Equation" r:id="rId11" imgW="83808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7884" y="3657600"/>
                        <a:ext cx="1491916" cy="8117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1081609"/>
              </p:ext>
            </p:extLst>
          </p:nvPr>
        </p:nvGraphicFramePr>
        <p:xfrm>
          <a:off x="6229149" y="3886200"/>
          <a:ext cx="1066800" cy="396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02" name="Equation" r:id="rId13" imgW="647640" imgH="241200" progId="Equation.3">
                  <p:embed/>
                </p:oleObj>
              </mc:Choice>
              <mc:Fallback>
                <p:oleObj name="Equation" r:id="rId13" imgW="647640" imgH="241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149" y="3886200"/>
                        <a:ext cx="1066800" cy="396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9029261"/>
              </p:ext>
            </p:extLst>
          </p:nvPr>
        </p:nvGraphicFramePr>
        <p:xfrm>
          <a:off x="2536039" y="4800600"/>
          <a:ext cx="4073525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03" name="Equation" r:id="rId15" imgW="2349360" imgH="444240" progId="Equation.3">
                  <p:embed/>
                </p:oleObj>
              </mc:Choice>
              <mc:Fallback>
                <p:oleObj name="Equation" r:id="rId15" imgW="2349360" imgH="4442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6039" y="4800600"/>
                        <a:ext cx="4073525" cy="76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ED6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Down Arrow 20"/>
          <p:cNvSpPr/>
          <p:nvPr/>
        </p:nvSpPr>
        <p:spPr bwMode="auto">
          <a:xfrm rot="20215490">
            <a:off x="3675920" y="1123368"/>
            <a:ext cx="381000" cy="4051444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23" name="Bent Arrow 22"/>
          <p:cNvSpPr/>
          <p:nvPr/>
        </p:nvSpPr>
        <p:spPr bwMode="auto">
          <a:xfrm flipH="1" flipV="1">
            <a:off x="6705600" y="4953000"/>
            <a:ext cx="990600" cy="381000"/>
          </a:xfrm>
          <a:prstGeom prst="ben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3" grpId="0" animBg="1"/>
      <p:bldP spid="23" grpId="1" animBg="1"/>
    </p:bldLst>
  </p:timing>
  <p:extLst mod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 smtClean="0"/>
              <a:t>Equations for production reactions:  Cross Sections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10600" cy="5410200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P</a:t>
            </a:r>
            <a:r>
              <a:rPr lang="en-US" sz="3600" dirty="0" smtClean="0"/>
              <a:t>robability of a nuclear process is generally expressed in terms of a cross section </a:t>
            </a:r>
            <a:r>
              <a:rPr lang="en-US" sz="3600" dirty="0" smtClean="0">
                <a:latin typeface="Symbol" pitchFamily="18" charset="2"/>
              </a:rPr>
              <a:t></a:t>
            </a:r>
            <a:r>
              <a:rPr lang="en-US" sz="3600" dirty="0" smtClean="0"/>
              <a:t> </a:t>
            </a:r>
          </a:p>
          <a:p>
            <a:pPr lvl="1"/>
            <a:r>
              <a:rPr lang="en-US" sz="3600" dirty="0" smtClean="0"/>
              <a:t>dimensions of an area </a:t>
            </a:r>
          </a:p>
          <a:p>
            <a:r>
              <a:rPr lang="en-US" sz="3600" dirty="0" smtClean="0"/>
              <a:t>Originates from probability for reaction between nucleus and impinging particle is proportional to the cross-sectional target area presented by the nucleus</a:t>
            </a:r>
          </a:p>
          <a:p>
            <a:pPr marL="742950" lvl="1" indent="-285750"/>
            <a:r>
              <a:rPr lang="en-US" sz="3600" dirty="0" smtClean="0"/>
              <a:t>Doesn’t hold for charged particles that have to overcome Coulomb barriers or for slow neutrons</a:t>
            </a:r>
          </a:p>
          <a:p>
            <a:r>
              <a:rPr lang="en-US" sz="3600" dirty="0" smtClean="0"/>
              <a:t>Total cross section for collision with fast particle is never greater than twice the geometrical cross-sectional area of the nucleus</a:t>
            </a:r>
          </a:p>
          <a:p>
            <a:pPr lvl="1"/>
            <a:r>
              <a:rPr lang="en-US" sz="3600" dirty="0"/>
              <a:t>cross section </a:t>
            </a:r>
            <a:r>
              <a:rPr lang="en-US" sz="3600" dirty="0">
                <a:latin typeface="Symbol" pitchFamily="18" charset="2"/>
              </a:rPr>
              <a:t></a:t>
            </a:r>
            <a:r>
              <a:rPr lang="en-US" sz="3600" dirty="0"/>
              <a:t> </a:t>
            </a:r>
            <a:r>
              <a:rPr lang="en-US" sz="3600" dirty="0" smtClean="0"/>
              <a:t> is close to 1 barn for this case</a:t>
            </a:r>
          </a:p>
          <a:p>
            <a:pPr marL="120650" indent="-285750"/>
            <a:r>
              <a:rPr lang="en-US" sz="3600" dirty="0" smtClean="0">
                <a:sym typeface="Symbol" pitchFamily="18" charset="2"/>
              </a:rPr>
              <a:t>10</a:t>
            </a:r>
            <a:r>
              <a:rPr lang="en-US" sz="3600" baseline="30000" dirty="0" smtClean="0">
                <a:sym typeface="Symbol" pitchFamily="18" charset="2"/>
              </a:rPr>
              <a:t>-24</a:t>
            </a:r>
            <a:r>
              <a:rPr lang="en-US" sz="3600" dirty="0" smtClean="0">
                <a:sym typeface="Symbol" pitchFamily="18" charset="2"/>
              </a:rPr>
              <a:t> cm</a:t>
            </a:r>
            <a:r>
              <a:rPr lang="en-US" sz="3600" baseline="30000" dirty="0" smtClean="0">
                <a:sym typeface="Symbol" pitchFamily="18" charset="2"/>
              </a:rPr>
              <a:t>2</a:t>
            </a:r>
            <a:r>
              <a:rPr lang="en-US" sz="3600" dirty="0" smtClean="0">
                <a:sym typeface="Symbol" pitchFamily="18" charset="2"/>
              </a:rPr>
              <a:t>=1 barn</a:t>
            </a:r>
            <a:endParaRPr lang="en-US" sz="3600" dirty="0" smtClean="0"/>
          </a:p>
        </p:txBody>
      </p:sp>
      <p:sp>
        <p:nvSpPr>
          <p:cNvPr id="3" name="Rectangle 2"/>
          <p:cNvSpPr/>
          <p:nvPr/>
        </p:nvSpPr>
        <p:spPr bwMode="auto">
          <a:xfrm>
            <a:off x="209349" y="5791200"/>
            <a:ext cx="3143451" cy="518319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5189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  <p:extLst mod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 sections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772400" cy="5715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Times New Roman" pitchFamily="18" charset="0"/>
              </a:rPr>
              <a:t>Accelerator:  beam of particles striking a thin target with minimum beam attenuation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</a:rPr>
              <a:t>When a sample is embedded in a uniform flux of particles incident on it from all direction, such as in a nuclear reactor, the cross section is defined:</a:t>
            </a:r>
          </a:p>
          <a:p>
            <a:endParaRPr lang="en-US" dirty="0" smtClean="0">
              <a:latin typeface="Times New Roman" pitchFamily="18" charset="0"/>
            </a:endParaRPr>
          </a:p>
          <a:p>
            <a:endParaRPr lang="en-US" dirty="0" smtClean="0">
              <a:latin typeface="Times New Roman" pitchFamily="18" charset="0"/>
            </a:endParaRPr>
          </a:p>
          <a:p>
            <a:pPr lvl="1"/>
            <a:r>
              <a:rPr lang="en-US" dirty="0" smtClean="0">
                <a:latin typeface="Times New Roman" pitchFamily="18" charset="0"/>
              </a:rPr>
              <a:t>R</a:t>
            </a:r>
            <a:r>
              <a:rPr lang="en-US" baseline="-25000" dirty="0" smtClean="0">
                <a:latin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</a:rPr>
              <a:t>= # of processes of type under consideration occurring in the target per unit time </a:t>
            </a:r>
          </a:p>
          <a:p>
            <a:pPr marL="1027113" lvl="1" indent="-404813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</a:rPr>
              <a:t>I= # of incident particles per unit time</a:t>
            </a:r>
          </a:p>
          <a:p>
            <a:pPr marL="1027113" lvl="1" indent="-404813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</a:rPr>
              <a:t>n= # of nuclei/cm</a:t>
            </a:r>
            <a:r>
              <a:rPr lang="en-US" baseline="30000" dirty="0" smtClean="0">
                <a:latin typeface="Times New Roman" pitchFamily="18" charset="0"/>
              </a:rPr>
              <a:t>3</a:t>
            </a:r>
            <a:endParaRPr lang="en-US" dirty="0" smtClean="0">
              <a:latin typeface="Times New Roman" pitchFamily="18" charset="0"/>
            </a:endParaRPr>
          </a:p>
          <a:p>
            <a:pPr marL="1027113" lvl="1" indent="-404813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sym typeface="Symbol" pitchFamily="18" charset="2"/>
              </a:rPr>
              <a:t>x=target thickness (cm)</a:t>
            </a:r>
          </a:p>
          <a:p>
            <a:pPr marL="966788" lvl="1" indent="-344488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sym typeface="Symbol" pitchFamily="18" charset="2"/>
              </a:rPr>
              <a:t>=flux of particles/cm</a:t>
            </a:r>
            <a:r>
              <a:rPr lang="en-US" baseline="30000" dirty="0" smtClean="0">
                <a:latin typeface="Times New Roman" pitchFamily="18" charset="0"/>
                <a:sym typeface="Symbol" pitchFamily="18" charset="2"/>
              </a:rPr>
              <a:t>2</a:t>
            </a:r>
            <a:r>
              <a:rPr lang="en-US" dirty="0" smtClean="0">
                <a:latin typeface="Times New Roman" pitchFamily="18" charset="0"/>
                <a:sym typeface="Symbol" pitchFamily="18" charset="2"/>
              </a:rPr>
              <a:t>/sec</a:t>
            </a:r>
          </a:p>
          <a:p>
            <a:pPr marL="966788" lvl="1" indent="-344488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sym typeface="Symbol" pitchFamily="18" charset="2"/>
              </a:rPr>
              <a:t>N=number of nuclei contained in sample</a:t>
            </a:r>
            <a:endParaRPr lang="en-US" dirty="0" smtClean="0">
              <a:latin typeface="Times New Roman" pitchFamily="18" charset="0"/>
            </a:endParaRPr>
          </a:p>
          <a:p>
            <a:endParaRPr lang="en-US" dirty="0" smtClean="0">
              <a:latin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12800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8830327"/>
              </p:ext>
            </p:extLst>
          </p:nvPr>
        </p:nvGraphicFramePr>
        <p:xfrm>
          <a:off x="4876800" y="1143000"/>
          <a:ext cx="254635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5404" name="Equation" r:id="rId5" imgW="672840" imgH="228600" progId="Equation.3">
                  <p:embed/>
                </p:oleObj>
              </mc:Choice>
              <mc:Fallback>
                <p:oleObj name="Equation" r:id="rId5" imgW="6728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143000"/>
                        <a:ext cx="254635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0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41449"/>
              </p:ext>
            </p:extLst>
          </p:nvPr>
        </p:nvGraphicFramePr>
        <p:xfrm>
          <a:off x="3733800" y="2590800"/>
          <a:ext cx="2455863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5405" name="Equation" r:id="rId7" imgW="647640" imgH="228600" progId="Equation.3">
                  <p:embed/>
                </p:oleObj>
              </mc:Choice>
              <mc:Fallback>
                <p:oleObj name="Equation" r:id="rId7" imgW="647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590800"/>
                        <a:ext cx="2455863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val 3"/>
          <p:cNvSpPr/>
          <p:nvPr/>
        </p:nvSpPr>
        <p:spPr bwMode="auto">
          <a:xfrm>
            <a:off x="1676400" y="3276600"/>
            <a:ext cx="457200" cy="22098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6" name="Straight Arrow Connector 5"/>
          <p:cNvCxnSpPr>
            <a:stCxn id="4" idx="6"/>
          </p:cNvCxnSpPr>
          <p:nvPr/>
        </p:nvCxnSpPr>
        <p:spPr bwMode="auto">
          <a:xfrm flipV="1">
            <a:off x="2133600" y="1752600"/>
            <a:ext cx="4191000" cy="26289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Oval 6"/>
          <p:cNvSpPr/>
          <p:nvPr/>
        </p:nvSpPr>
        <p:spPr bwMode="auto">
          <a:xfrm>
            <a:off x="1676400" y="3200400"/>
            <a:ext cx="381000" cy="685800"/>
          </a:xfrm>
          <a:prstGeom prst="ellipse">
            <a:avLst/>
          </a:prstGeom>
          <a:noFill/>
          <a:ln w="38100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638300" y="5334000"/>
            <a:ext cx="381000" cy="914400"/>
          </a:xfrm>
          <a:prstGeom prst="ellipse">
            <a:avLst/>
          </a:prstGeom>
          <a:noFill/>
          <a:ln w="38100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9" name="Straight Arrow Connector 8"/>
          <p:cNvCxnSpPr>
            <a:stCxn id="7" idx="6"/>
          </p:cNvCxnSpPr>
          <p:nvPr/>
        </p:nvCxnSpPr>
        <p:spPr bwMode="auto">
          <a:xfrm flipV="1">
            <a:off x="2057400" y="2971800"/>
            <a:ext cx="1752600" cy="5715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2019300" y="3200400"/>
            <a:ext cx="3238500" cy="25622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2"/>
    </p:custDataLst>
    <p:extLst>
      <p:ext uri="{BB962C8B-B14F-4D97-AF65-F5344CB8AC3E}">
        <p14:creationId xmlns:p14="http://schemas.microsoft.com/office/powerpoint/2010/main" val="952633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  <p:bldP spid="10" grpId="0" animBg="1"/>
      <p:bldP spid="10" grpId="1" animBg="1"/>
    </p:bldLst>
  </p:timing>
  <p:extLst mod="1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6|6.2|28.5|12.5|2.2|20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8.5|41.1|1.9|34.2|1.2|25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.8|20.1|7.5|18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4|32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|63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4|4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2|79.3|2.7|27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7.8|3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3|21.1|50.2|35.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1.1|56.3|2.7|17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|44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6.5|49.5|1.3|18.7|5.6|14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6|68.3|1|35.5|33.1|1.6|49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6|18.2|2.4|9.3|17.8|40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|21.8|52.7|21.3|1.4|14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6.1|26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5|19.7|8.9|3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5|3.3|8.6|35.3"/>
</p:tagLst>
</file>

<file path=ppt/theme/theme1.xml><?xml version="1.0" encoding="utf-8"?>
<a:theme xmlns:a="http://schemas.openxmlformats.org/drawingml/2006/main" name="class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lass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clas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</Template>
  <TotalTime>1965</TotalTime>
  <Pages>23</Pages>
  <Words>3105</Words>
  <Application>Microsoft Office PowerPoint</Application>
  <PresentationFormat>Letter Paper (8.5x11 in)</PresentationFormat>
  <Paragraphs>508</Paragraphs>
  <Slides>43</Slides>
  <Notes>42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5" baseType="lpstr">
      <vt:lpstr>class</vt:lpstr>
      <vt:lpstr>Equation</vt:lpstr>
      <vt:lpstr>RDCH 702:  Lecture 3, Nuclear Reactions </vt:lpstr>
      <vt:lpstr>Nuclear Reactions</vt:lpstr>
      <vt:lpstr>Energetics</vt:lpstr>
      <vt:lpstr>Energetics</vt:lpstr>
      <vt:lpstr>Energetics:  Reaction Barrier</vt:lpstr>
      <vt:lpstr>Reaction Barrier</vt:lpstr>
      <vt:lpstr>Reaction Barrier:  Threshold Energy</vt:lpstr>
      <vt:lpstr>Equations for production reactions:  Cross Sections</vt:lpstr>
      <vt:lpstr>Cross sections</vt:lpstr>
      <vt:lpstr>Production of radionuclides</vt:lpstr>
      <vt:lpstr>Nuclei production:  Short irradiation compared to half-life</vt:lpstr>
      <vt:lpstr>Nuclei production:  Long irradiation compared to half-life</vt:lpstr>
      <vt:lpstr>Formation rate from activity</vt:lpstr>
      <vt:lpstr>Cross Section Values and Limits</vt:lpstr>
      <vt:lpstr>Cross sections</vt:lpstr>
      <vt:lpstr>Cross section</vt:lpstr>
      <vt:lpstr>Measuring Cross Section:  Excitation Functions</vt:lpstr>
      <vt:lpstr>Barriers for Charged Particles</vt:lpstr>
      <vt:lpstr>RDCH 702:  Lecture 3, Nuclear Reactions </vt:lpstr>
      <vt:lpstr>Reactions:  Elastic Scattering</vt:lpstr>
      <vt:lpstr>Low-Energy Reactions with Light Projectiles</vt:lpstr>
      <vt:lpstr>Low-Energy Reactions</vt:lpstr>
      <vt:lpstr>High Energy Reactions</vt:lpstr>
      <vt:lpstr>High-Energy Reactions</vt:lpstr>
      <vt:lpstr>Heavy-Ion Reactions</vt:lpstr>
      <vt:lpstr>Heavy Ion Reactions</vt:lpstr>
      <vt:lpstr>Heavy Ion Reactions:  Deep Inelastic Reactions</vt:lpstr>
      <vt:lpstr>Compound-Nucleus Reactions</vt:lpstr>
      <vt:lpstr>PowerPoint Presentation</vt:lpstr>
      <vt:lpstr>Photonuclear reactions</vt:lpstr>
      <vt:lpstr>Natural Element Production</vt:lpstr>
      <vt:lpstr>PowerPoint Presentation</vt:lpstr>
      <vt:lpstr>Timeline</vt:lpstr>
      <vt:lpstr>Origin of Elements</vt:lpstr>
      <vt:lpstr>Stellar Nucleosynthesis</vt:lpstr>
      <vt:lpstr>Stellar Nucleosynthesis</vt:lpstr>
      <vt:lpstr>Formation of elements A&gt;60</vt:lpstr>
      <vt:lpstr>Nucleosynthesis:  R process</vt:lpstr>
      <vt:lpstr>P process</vt:lpstr>
      <vt:lpstr>rp process  (rapid proton capture)</vt:lpstr>
      <vt:lpstr>Review Notes</vt:lpstr>
      <vt:lpstr>Questions</vt:lpstr>
      <vt:lpstr>Question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Reactions</dc:title>
  <dc:creator>Ken Czerwinski</dc:creator>
  <cp:lastModifiedBy>Ken</cp:lastModifiedBy>
  <cp:revision>159</cp:revision>
  <cp:lastPrinted>2001-02-05T22:57:01Z</cp:lastPrinted>
  <dcterms:created xsi:type="dcterms:W3CDTF">2005-11-09T15:58:42Z</dcterms:created>
  <dcterms:modified xsi:type="dcterms:W3CDTF">2014-09-08T02:29:40Z</dcterms:modified>
</cp:coreProperties>
</file>